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8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  <p:sldId id="285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2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 Будя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623B2A"/>
    <a:srgbClr val="000000"/>
    <a:srgbClr val="E74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C4A4D-D68C-4A4F-8035-BF1D92CABB60}">
  <a:tblStyle styleId="{8EBC4A4D-D68C-4A4F-8035-BF1D92CABB6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/>
      <a:tcStyle>
        <a:tcBdr/>
        <a:fill>
          <a:solidFill>
            <a:srgbClr val="FFCF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CF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6374" autoAdjust="0"/>
  </p:normalViewPr>
  <p:slideViewPr>
    <p:cSldViewPr snapToGrid="0">
      <p:cViewPr>
        <p:scale>
          <a:sx n="125" d="100"/>
          <a:sy n="125" d="100"/>
        </p:scale>
        <p:origin x="978" y="486"/>
      </p:cViewPr>
      <p:guideLst>
        <p:guide orient="horz" pos="248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64304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729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7524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1881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2" name="Google Shape;5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17119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6" name="Google Shape;56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2404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0" name="Google Shape;6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1059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8" name="Google Shape;6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540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1ed42eb3302_4_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2" name="Google Shape;652;g1ed42eb3302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8831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0" name="Google Shape;6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4409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41" cy="45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968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268" cy="411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1" name="Google Shape;7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0292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/>
          </a:p>
        </p:txBody>
      </p:sp>
      <p:sp>
        <p:nvSpPr>
          <p:cNvPr id="129" name="Google Shape;129;p2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971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5" name="Google Shape;7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6507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0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4" name="Google Shape;7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9540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ed42eb3302_4_29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00" cy="41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7" name="Google Shape;827;g1ed42eb3302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3346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1" name="Google Shape;85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4338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2" name="Google Shape;8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739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1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1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1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386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6406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56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5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9" name="Google Shape;299;p5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5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9754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96ae043969_1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296ae043969_1_306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63" name="Google Shape;363;g296ae043969_1_306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sp>
        <p:nvSpPr>
          <p:cNvPr id="364" name="Google Shape;364;g296ae043969_1_306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04046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7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7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7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703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2625"/>
            <a:ext cx="6102350" cy="34321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8:notes"/>
          <p:cNvSpPr txBox="1">
            <a:spLocks noGrp="1"/>
          </p:cNvSpPr>
          <p:nvPr>
            <p:ph type="body" idx="1"/>
          </p:nvPr>
        </p:nvSpPr>
        <p:spPr>
          <a:xfrm>
            <a:off x="685323" y="4343230"/>
            <a:ext cx="5487361" cy="41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8:notes"/>
          <p:cNvSpPr txBox="1">
            <a:spLocks noGrp="1"/>
          </p:cNvSpPr>
          <p:nvPr>
            <p:ph type="sldNum" idx="12"/>
          </p:nvPr>
        </p:nvSpPr>
        <p:spPr>
          <a:xfrm>
            <a:off x="3884545" y="8684991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8:notes"/>
          <p:cNvSpPr txBox="1">
            <a:spLocks noGrp="1"/>
          </p:cNvSpPr>
          <p:nvPr>
            <p:ph type="dt" idx="10"/>
          </p:nvPr>
        </p:nvSpPr>
        <p:spPr>
          <a:xfrm>
            <a:off x="3884545" y="6"/>
            <a:ext cx="2971853" cy="457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06.08.2021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029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ru-RU" sz="1800" kern="1200" dirty="0">
              <a:solidFill>
                <a:srgbClr val="623B2A"/>
              </a:solidFill>
              <a:ea typeface="+mn-ea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90A8CD38-519D-BA4E-A1CD-80F900F18B87}" type="slidenum">
              <a:rPr lang="en-US" sz="1800" kern="1200" smtClean="0">
                <a:solidFill>
                  <a:srgbClr val="623B2A"/>
                </a:solidFill>
                <a:ea typeface="+mn-ea"/>
              </a:rPr>
              <a:pPr>
                <a:buClrTx/>
                <a:buFontTx/>
                <a:buNone/>
              </a:pPr>
              <a:t>‹#›</a:t>
            </a:fld>
            <a:endParaRPr lang="ru-RU" sz="1800" kern="1200" dirty="0">
              <a:solidFill>
                <a:srgbClr val="623B2A"/>
              </a:solidFill>
              <a:ea typeface="+mn-ea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8342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5859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png"/><Relationship Id="rId5" Type="http://schemas.openxmlformats.org/officeDocument/2006/relationships/hyperlink" Target="https://www.gosuslugi.ru/" TargetMode="Externa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70.jpg"/><Relationship Id="rId7" Type="http://schemas.openxmlformats.org/officeDocument/2006/relationships/image" Target="../media/image16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11" Type="http://schemas.openxmlformats.org/officeDocument/2006/relationships/image" Target="../media/image77.png"/><Relationship Id="rId5" Type="http://schemas.openxmlformats.org/officeDocument/2006/relationships/image" Target="../media/image72.jpg"/><Relationship Id="rId10" Type="http://schemas.openxmlformats.org/officeDocument/2006/relationships/image" Target="../media/image76.png"/><Relationship Id="rId4" Type="http://schemas.openxmlformats.org/officeDocument/2006/relationships/image" Target="../media/image71.jp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6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jp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0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5.png"/><Relationship Id="rId5" Type="http://schemas.openxmlformats.org/officeDocument/2006/relationships/image" Target="../media/image16.pn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6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1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16.png"/><Relationship Id="rId18" Type="http://schemas.openxmlformats.org/officeDocument/2006/relationships/image" Target="../media/image60.png"/><Relationship Id="rId3" Type="http://schemas.openxmlformats.org/officeDocument/2006/relationships/image" Target="../media/image46.png"/><Relationship Id="rId21" Type="http://schemas.openxmlformats.org/officeDocument/2006/relationships/image" Target="../media/image63.png"/><Relationship Id="rId7" Type="http://schemas.openxmlformats.org/officeDocument/2006/relationships/image" Target="../media/image50.png"/><Relationship Id="rId12" Type="http://schemas.openxmlformats.org/officeDocument/2006/relationships/image" Target="../media/image55.emf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7.png"/><Relationship Id="rId10" Type="http://schemas.openxmlformats.org/officeDocument/2006/relationships/image" Target="../media/image53.png"/><Relationship Id="rId19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864293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" sz="3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36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73" y="2528002"/>
            <a:ext cx="2834547" cy="1924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3201" y="638987"/>
            <a:ext cx="2833520" cy="1889014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0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 txBox="1"/>
          <p:nvPr/>
        </p:nvSpPr>
        <p:spPr>
          <a:xfrm>
            <a:off x="251519" y="1483601"/>
            <a:ext cx="5575200" cy="3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Услуги ЗАГС стали доступны по экстерриториальному принципу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частности, нововведения коснулись услуг по регистрации рождения, расторжения брака, а также подачи заявлений о внесении изменений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исправлений в записи актов гражданского состояния.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Раньше за некоторыми услугами ЗАГС нужно было обращаться по месту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проживания или наступления события.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Включение в Единый государственный реестр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записей актов гражданского состояния сведений о документах, выданных компетентными органами иностранных государств в удостоверение актов гражданского состояния, совершенных по законам соответствующих иностранных государств вне пределов территории РФ в отношении граждан РФ.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Справка об отсутствии факта государственной регистрации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заключения брака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Неторжественная регистрация брака может стать яркой </a:t>
            </a:r>
            <a:b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запоминающейся.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 ВАО, САО, ЮВАО, СЗАО, ЗАО,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а также в обновленных районных центрах госуслуг оборудовали кабинеты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фотозонами. Там новобрачные могут сделать свадебные снимки на память.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1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0795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43158" y="468648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6012174" y="271751"/>
            <a:ext cx="1180306" cy="1159329"/>
            <a:chOff x="395536" y="195486"/>
            <a:chExt cx="1687116" cy="1656184"/>
          </a:xfrm>
        </p:grpSpPr>
        <p:sp>
          <p:nvSpPr>
            <p:cNvPr id="509" name="Google Shape;509;p3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7665933" y="3649716"/>
            <a:ext cx="1180787" cy="1159880"/>
            <a:chOff x="1547126" y="3452451"/>
            <a:chExt cx="1261121" cy="1237998"/>
          </a:xfrm>
        </p:grpSpPr>
        <p:sp>
          <p:nvSpPr>
            <p:cNvPr id="512" name="Google Shape;512;p3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4" name="Google Shape;514;p30"/>
          <p:cNvCxnSpPr/>
          <p:nvPr/>
        </p:nvCxnSpPr>
        <p:spPr>
          <a:xfrm>
            <a:off x="2509444" y="4830502"/>
            <a:ext cx="506835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5" name="Google Shape;515;p30"/>
          <p:cNvSpPr/>
          <p:nvPr/>
        </p:nvSpPr>
        <p:spPr>
          <a:xfrm>
            <a:off x="251520" y="785976"/>
            <a:ext cx="1582417" cy="47804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ЗАГС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p30"/>
          <p:cNvCxnSpPr/>
          <p:nvPr/>
        </p:nvCxnSpPr>
        <p:spPr>
          <a:xfrm>
            <a:off x="251520" y="627534"/>
            <a:ext cx="570235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7" name="Google Shape;517;p3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1"/>
          <p:cNvSpPr/>
          <p:nvPr/>
        </p:nvSpPr>
        <p:spPr>
          <a:xfrm rot="10800000" flipH="1">
            <a:off x="3238586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31"/>
          <p:cNvSpPr/>
          <p:nvPr/>
        </p:nvSpPr>
        <p:spPr>
          <a:xfrm rot="10800000" flipH="1">
            <a:off x="6182408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31"/>
          <p:cNvSpPr/>
          <p:nvPr/>
        </p:nvSpPr>
        <p:spPr>
          <a:xfrm flipH="1">
            <a:off x="3292662" y="1292680"/>
            <a:ext cx="2574738" cy="27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29 ИЮНЯ 2022 года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физическим лицам доступна 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по регистрации права собственности на объекты недвижимости, находящиеся за пределами столицы, в любом центре госуслуг Москвы. 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Услуга предоставляется по предварительной записи</a:t>
            </a:r>
            <a:r>
              <a:rPr lang="ru" sz="9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Юридическим лицам услуга доступна в 29 центрах госуслуг.</a:t>
            </a: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31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8" name="Google Shape;528;p31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529" name="Google Shape;529;p3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1"/>
          <p:cNvSpPr/>
          <p:nvPr/>
        </p:nvSpPr>
        <p:spPr>
          <a:xfrm rot="10800000" flipH="1">
            <a:off x="294763" y="800132"/>
            <a:ext cx="2695017" cy="360213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Google Shape;531;p3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3511613" y="933906"/>
            <a:ext cx="389276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31"/>
          <p:cNvSpPr/>
          <p:nvPr/>
        </p:nvSpPr>
        <p:spPr>
          <a:xfrm>
            <a:off x="294764" y="800137"/>
            <a:ext cx="269501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ОРГАНОВ ОПЕКИ </a:t>
            </a:r>
            <a:endParaRPr/>
          </a:p>
        </p:txBody>
      </p:sp>
      <p:sp>
        <p:nvSpPr>
          <p:cNvPr id="533" name="Google Shape;533;p31"/>
          <p:cNvSpPr/>
          <p:nvPr/>
        </p:nvSpPr>
        <p:spPr>
          <a:xfrm>
            <a:off x="3242239" y="794535"/>
            <a:ext cx="2691364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РОСРЕЕСТРА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31"/>
          <p:cNvSpPr/>
          <p:nvPr/>
        </p:nvSpPr>
        <p:spPr>
          <a:xfrm flipH="1">
            <a:off x="287123" y="1313631"/>
            <a:ext cx="2695017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Выдача разрешения на сделки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имуществом (купля-продажа, обмен);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Распоряжение деньгами на счетах несовершеннолетних, недееспособных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или ограниченно дееспособных граждан.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предоставлении государственных услуг можно во все флагманские офисы и центр госуслуг поселения Сосенское (доп. офис), в том числе по предварительной записи через портал mos.ru.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 госуслуг для органов исполнительной власти города Москвы уполномочен на рассмотрение заявлений с выдачей предварительных разрешений. На базе МФЦ для ОИВ создан специализированный Отдел по предоставлению услуг органов опеки </a:t>
            </a:r>
            <a:b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попечительства.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31"/>
          <p:cNvSpPr/>
          <p:nvPr/>
        </p:nvSpPr>
        <p:spPr>
          <a:xfrm>
            <a:off x="6182409" y="800942"/>
            <a:ext cx="2681196" cy="3957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ЦЕНТРОВ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31"/>
          <p:cNvSpPr/>
          <p:nvPr/>
        </p:nvSpPr>
        <p:spPr>
          <a:xfrm flipH="1">
            <a:off x="6230936" y="1293331"/>
            <a:ext cx="2584142" cy="3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23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можно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сделать цифровые дубликаты документов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 Они будут храниться бессрочно в личном кабинете </a:t>
            </a:r>
            <a:b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на портале </a:t>
            </a:r>
            <a:r>
              <a:rPr lang="ru" sz="900" b="1" i="0" u="sng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gosuslugi.ru</a:t>
            </a:r>
            <a:r>
              <a:rPr lang="ru" sz="9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таких документов 19. Ранее эта услуга предоставлялась только во флагманских центрах. </a:t>
            </a: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C 24 ОКТЯБРЯ 2023 года </a:t>
            </a:r>
            <a:r>
              <a:rPr lang="ru" sz="9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Москвы </a:t>
            </a:r>
            <a:r>
              <a:rPr lang="ru" sz="9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можно получить документ на бумажном носителе, подтверждающий содержание электронного документа. </a:t>
            </a:r>
            <a:r>
              <a:rPr lang="ru" sz="9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Услуга доступна для физических лиц, индивидуальных предпринимателей и юридических лиц.</a:t>
            </a:r>
            <a:endParaRPr sz="9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3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6363" y="2543335"/>
            <a:ext cx="1804279" cy="1924314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1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31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2"/>
          <p:cNvSpPr/>
          <p:nvPr/>
        </p:nvSpPr>
        <p:spPr>
          <a:xfrm rot="10800000" flipH="1">
            <a:off x="5705470" y="889209"/>
            <a:ext cx="3173958" cy="314353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2"/>
          <p:cNvSpPr/>
          <p:nvPr/>
        </p:nvSpPr>
        <p:spPr>
          <a:xfrm flipH="1">
            <a:off x="259563" y="1424724"/>
            <a:ext cx="5283517" cy="1561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13 октября 2022 г.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во флагманских офисах принимают заявления </a:t>
            </a:r>
            <a:b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выплату единовременной материальной помощи в рамках адресной социальной помощи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семьям мобилизованных граждан.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130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1 ноября 2022 г.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упрощен порядок назначения ежемесячных пособий на детей малообеспеченных семей и единовременного пособия молодым родителям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для граждан, призванных военными комиссариатами на военную службу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в рамках частичной мобилизации.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2"/>
          <p:cNvSpPr/>
          <p:nvPr/>
        </p:nvSpPr>
        <p:spPr>
          <a:xfrm flipH="1">
            <a:off x="5712301" y="884075"/>
            <a:ext cx="3112561" cy="3143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застрахованные лица, имеющие полис ОМС, выданный в другом субъекте РФ, желающие прикрепиться к московской страховой медицинской организации, могут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подать заявление о замене территории страхования.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/>
              <a:buChar char="•"/>
            </a:pP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всех центрах госуслуг можно подтвердить личность для оформления </a:t>
            </a: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персонифицированной электронной карты болельщика.</a:t>
            </a:r>
            <a:endParaRPr sz="11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3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9" name="Google Shape;549;p32"/>
          <p:cNvCxnSpPr/>
          <p:nvPr/>
        </p:nvCxnSpPr>
        <p:spPr>
          <a:xfrm>
            <a:off x="2628247" y="4803998"/>
            <a:ext cx="626423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550" name="Google Shape;550;p3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51" name="Google Shape;551;p3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32"/>
          <p:cNvSpPr/>
          <p:nvPr/>
        </p:nvSpPr>
        <p:spPr>
          <a:xfrm>
            <a:off x="259566" y="875897"/>
            <a:ext cx="5283517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ПОМОЩЬ СЕМЬЯМ МОБИЛИЗОВАННЫХ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2"/>
          <p:cNvSpPr/>
          <p:nvPr/>
        </p:nvSpPr>
        <p:spPr>
          <a:xfrm>
            <a:off x="251520" y="2985903"/>
            <a:ext cx="5291564" cy="5488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УСЛУГИ ДЕПАРТАМЕНТА ОБРАЗОВАНИЯ И НАУКИ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ГОРОДА МОСКВЫ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УСЛУГИ ЦЕНТРОВ «МОИ ДОКУМЕНТЫ»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32"/>
          <p:cNvGrpSpPr/>
          <p:nvPr/>
        </p:nvGrpSpPr>
        <p:grpSpPr>
          <a:xfrm>
            <a:off x="5041164" y="921628"/>
            <a:ext cx="365883" cy="452509"/>
            <a:chOff x="4203701" y="1547813"/>
            <a:chExt cx="509588" cy="630238"/>
          </a:xfrm>
        </p:grpSpPr>
        <p:sp>
          <p:nvSpPr>
            <p:cNvPr id="557" name="Google Shape;557;p32"/>
            <p:cNvSpPr/>
            <p:nvPr/>
          </p:nvSpPr>
          <p:spPr>
            <a:xfrm>
              <a:off x="4276726" y="1874838"/>
              <a:ext cx="22225" cy="20638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9" y="0"/>
                  </a:moveTo>
                  <a:cubicBezTo>
                    <a:pt x="8" y="0"/>
                    <a:pt x="6" y="0"/>
                    <a:pt x="4" y="2"/>
                  </a:cubicBezTo>
                  <a:cubicBezTo>
                    <a:pt x="1" y="4"/>
                    <a:pt x="0" y="8"/>
                    <a:pt x="2" y="12"/>
                  </a:cubicBezTo>
                  <a:cubicBezTo>
                    <a:pt x="3" y="15"/>
                    <a:pt x="6" y="17"/>
                    <a:pt x="9" y="17"/>
                  </a:cubicBezTo>
                  <a:cubicBezTo>
                    <a:pt x="14" y="17"/>
                    <a:pt x="17" y="14"/>
                    <a:pt x="18" y="10"/>
                  </a:cubicBezTo>
                  <a:cubicBezTo>
                    <a:pt x="19" y="4"/>
                    <a:pt x="14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4362451" y="1874838"/>
              <a:ext cx="25400" cy="20638"/>
            </a:xfrm>
            <a:custGeom>
              <a:avLst/>
              <a:gdLst/>
              <a:ahLst/>
              <a:cxnLst/>
              <a:rect l="l" t="t" r="r" b="b"/>
              <a:pathLst>
                <a:path w="21" h="17" extrusionOk="0">
                  <a:moveTo>
                    <a:pt x="12" y="0"/>
                  </a:moveTo>
                  <a:cubicBezTo>
                    <a:pt x="10" y="0"/>
                    <a:pt x="8" y="1"/>
                    <a:pt x="6" y="2"/>
                  </a:cubicBezTo>
                  <a:cubicBezTo>
                    <a:pt x="0" y="7"/>
                    <a:pt x="4" y="17"/>
                    <a:pt x="12" y="17"/>
                  </a:cubicBezTo>
                  <a:cubicBezTo>
                    <a:pt x="16" y="17"/>
                    <a:pt x="20" y="14"/>
                    <a:pt x="20" y="10"/>
                  </a:cubicBezTo>
                  <a:cubicBezTo>
                    <a:pt x="21" y="4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4297363" y="1916113"/>
              <a:ext cx="69850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3" y="4"/>
                  </a:moveTo>
                  <a:cubicBezTo>
                    <a:pt x="50" y="0"/>
                    <a:pt x="45" y="0"/>
                    <a:pt x="41" y="4"/>
                  </a:cubicBezTo>
                  <a:cubicBezTo>
                    <a:pt x="38" y="7"/>
                    <a:pt x="33" y="9"/>
                    <a:pt x="28" y="9"/>
                  </a:cubicBezTo>
                  <a:cubicBezTo>
                    <a:pt x="23" y="9"/>
                    <a:pt x="18" y="7"/>
                    <a:pt x="15" y="4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2"/>
                    <a:pt x="3" y="16"/>
                  </a:cubicBezTo>
                  <a:cubicBezTo>
                    <a:pt x="10" y="22"/>
                    <a:pt x="19" y="26"/>
                    <a:pt x="28" y="26"/>
                  </a:cubicBezTo>
                  <a:cubicBezTo>
                    <a:pt x="38" y="26"/>
                    <a:pt x="47" y="22"/>
                    <a:pt x="53" y="16"/>
                  </a:cubicBezTo>
                  <a:cubicBezTo>
                    <a:pt x="57" y="12"/>
                    <a:pt x="57" y="7"/>
                    <a:pt x="53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4203701" y="1547813"/>
              <a:ext cx="509588" cy="630238"/>
            </a:xfrm>
            <a:custGeom>
              <a:avLst/>
              <a:gdLst/>
              <a:ahLst/>
              <a:cxnLst/>
              <a:rect l="l" t="t" r="r" b="b"/>
              <a:pathLst>
                <a:path w="419" h="519" extrusionOk="0">
                  <a:moveTo>
                    <a:pt x="408" y="116"/>
                  </a:moveTo>
                  <a:cubicBezTo>
                    <a:pt x="398" y="81"/>
                    <a:pt x="382" y="53"/>
                    <a:pt x="362" y="34"/>
                  </a:cubicBezTo>
                  <a:cubicBezTo>
                    <a:pt x="358" y="31"/>
                    <a:pt x="353" y="31"/>
                    <a:pt x="350" y="34"/>
                  </a:cubicBezTo>
                  <a:cubicBezTo>
                    <a:pt x="346" y="38"/>
                    <a:pt x="347" y="43"/>
                    <a:pt x="350" y="46"/>
                  </a:cubicBezTo>
                  <a:cubicBezTo>
                    <a:pt x="393" y="86"/>
                    <a:pt x="403" y="161"/>
                    <a:pt x="403" y="216"/>
                  </a:cubicBezTo>
                  <a:cubicBezTo>
                    <a:pt x="403" y="271"/>
                    <a:pt x="389" y="309"/>
                    <a:pt x="364" y="331"/>
                  </a:cubicBezTo>
                  <a:cubicBezTo>
                    <a:pt x="351" y="342"/>
                    <a:pt x="337" y="347"/>
                    <a:pt x="326" y="349"/>
                  </a:cubicBezTo>
                  <a:cubicBezTo>
                    <a:pt x="341" y="326"/>
                    <a:pt x="348" y="299"/>
                    <a:pt x="347" y="272"/>
                  </a:cubicBezTo>
                  <a:cubicBezTo>
                    <a:pt x="346" y="253"/>
                    <a:pt x="345" y="237"/>
                    <a:pt x="342" y="223"/>
                  </a:cubicBezTo>
                  <a:cubicBezTo>
                    <a:pt x="338" y="199"/>
                    <a:pt x="331" y="180"/>
                    <a:pt x="321" y="166"/>
                  </a:cubicBezTo>
                  <a:cubicBezTo>
                    <a:pt x="309" y="149"/>
                    <a:pt x="293" y="138"/>
                    <a:pt x="272" y="134"/>
                  </a:cubicBezTo>
                  <a:cubicBezTo>
                    <a:pt x="220" y="122"/>
                    <a:pt x="188" y="80"/>
                    <a:pt x="178" y="66"/>
                  </a:cubicBezTo>
                  <a:cubicBezTo>
                    <a:pt x="185" y="37"/>
                    <a:pt x="211" y="17"/>
                    <a:pt x="24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7"/>
                    <a:pt x="278" y="17"/>
                    <a:pt x="280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300" y="19"/>
                    <a:pt x="317" y="24"/>
                    <a:pt x="331" y="32"/>
                  </a:cubicBezTo>
                  <a:cubicBezTo>
                    <a:pt x="335" y="35"/>
                    <a:pt x="340" y="33"/>
                    <a:pt x="343" y="29"/>
                  </a:cubicBezTo>
                  <a:cubicBezTo>
                    <a:pt x="345" y="25"/>
                    <a:pt x="343" y="20"/>
                    <a:pt x="339" y="18"/>
                  </a:cubicBezTo>
                  <a:cubicBezTo>
                    <a:pt x="323" y="8"/>
                    <a:pt x="304" y="3"/>
                    <a:pt x="283" y="1"/>
                  </a:cubicBezTo>
                  <a:cubicBezTo>
                    <a:pt x="282" y="1"/>
                    <a:pt x="282" y="1"/>
                    <a:pt x="282" y="1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01" y="0"/>
                    <a:pt x="168" y="28"/>
                    <a:pt x="161" y="65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1" y="66"/>
                    <a:pt x="161" y="66"/>
                    <a:pt x="161" y="66"/>
                  </a:cubicBezTo>
                  <a:cubicBezTo>
                    <a:pt x="160" y="71"/>
                    <a:pt x="159" y="76"/>
                    <a:pt x="159" y="81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73"/>
                    <a:pt x="160" y="181"/>
                    <a:pt x="162" y="189"/>
                  </a:cubicBezTo>
                  <a:cubicBezTo>
                    <a:pt x="146" y="177"/>
                    <a:pt x="126" y="171"/>
                    <a:pt x="105" y="171"/>
                  </a:cubicBezTo>
                  <a:cubicBezTo>
                    <a:pt x="85" y="171"/>
                    <a:pt x="65" y="177"/>
                    <a:pt x="48" y="188"/>
                  </a:cubicBezTo>
                  <a:cubicBezTo>
                    <a:pt x="44" y="191"/>
                    <a:pt x="43" y="196"/>
                    <a:pt x="46" y="200"/>
                  </a:cubicBezTo>
                  <a:cubicBezTo>
                    <a:pt x="49" y="204"/>
                    <a:pt x="54" y="205"/>
                    <a:pt x="58" y="202"/>
                  </a:cubicBezTo>
                  <a:cubicBezTo>
                    <a:pt x="69" y="195"/>
                    <a:pt x="82" y="190"/>
                    <a:pt x="96" y="188"/>
                  </a:cubicBezTo>
                  <a:cubicBezTo>
                    <a:pt x="95" y="201"/>
                    <a:pt x="89" y="211"/>
                    <a:pt x="81" y="220"/>
                  </a:cubicBezTo>
                  <a:cubicBezTo>
                    <a:pt x="65" y="235"/>
                    <a:pt x="41" y="240"/>
                    <a:pt x="26" y="241"/>
                  </a:cubicBezTo>
                  <a:cubicBezTo>
                    <a:pt x="30" y="233"/>
                    <a:pt x="35" y="225"/>
                    <a:pt x="41" y="217"/>
                  </a:cubicBezTo>
                  <a:cubicBezTo>
                    <a:pt x="44" y="214"/>
                    <a:pt x="43" y="209"/>
                    <a:pt x="40" y="206"/>
                  </a:cubicBezTo>
                  <a:cubicBezTo>
                    <a:pt x="36" y="202"/>
                    <a:pt x="31" y="203"/>
                    <a:pt x="28" y="206"/>
                  </a:cubicBezTo>
                  <a:cubicBezTo>
                    <a:pt x="12" y="225"/>
                    <a:pt x="3" y="248"/>
                    <a:pt x="3" y="273"/>
                  </a:cubicBezTo>
                  <a:cubicBezTo>
                    <a:pt x="3" y="315"/>
                    <a:pt x="29" y="351"/>
                    <a:pt x="66" y="367"/>
                  </a:cubicBezTo>
                  <a:cubicBezTo>
                    <a:pt x="58" y="371"/>
                    <a:pt x="51" y="376"/>
                    <a:pt x="45" y="382"/>
                  </a:cubicBezTo>
                  <a:cubicBezTo>
                    <a:pt x="29" y="399"/>
                    <a:pt x="20" y="420"/>
                    <a:pt x="20" y="443"/>
                  </a:cubicBezTo>
                  <a:cubicBezTo>
                    <a:pt x="20" y="456"/>
                    <a:pt x="20" y="456"/>
                    <a:pt x="20" y="456"/>
                  </a:cubicBezTo>
                  <a:cubicBezTo>
                    <a:pt x="17" y="457"/>
                    <a:pt x="13" y="461"/>
                    <a:pt x="13" y="461"/>
                  </a:cubicBezTo>
                  <a:cubicBezTo>
                    <a:pt x="4" y="468"/>
                    <a:pt x="0" y="479"/>
                    <a:pt x="3" y="490"/>
                  </a:cubicBezTo>
                  <a:cubicBezTo>
                    <a:pt x="6" y="501"/>
                    <a:pt x="14" y="508"/>
                    <a:pt x="25" y="510"/>
                  </a:cubicBezTo>
                  <a:cubicBezTo>
                    <a:pt x="26" y="510"/>
                    <a:pt x="26" y="510"/>
                    <a:pt x="26" y="510"/>
                  </a:cubicBezTo>
                  <a:cubicBezTo>
                    <a:pt x="60" y="516"/>
                    <a:pt x="92" y="519"/>
                    <a:pt x="122" y="519"/>
                  </a:cubicBezTo>
                  <a:cubicBezTo>
                    <a:pt x="191" y="519"/>
                    <a:pt x="248" y="503"/>
                    <a:pt x="291" y="471"/>
                  </a:cubicBezTo>
                  <a:cubicBezTo>
                    <a:pt x="348" y="427"/>
                    <a:pt x="361" y="368"/>
                    <a:pt x="364" y="352"/>
                  </a:cubicBezTo>
                  <a:cubicBezTo>
                    <a:pt x="368" y="350"/>
                    <a:pt x="371" y="347"/>
                    <a:pt x="375" y="344"/>
                  </a:cubicBezTo>
                  <a:cubicBezTo>
                    <a:pt x="404" y="319"/>
                    <a:pt x="419" y="276"/>
                    <a:pt x="419" y="216"/>
                  </a:cubicBezTo>
                  <a:cubicBezTo>
                    <a:pt x="419" y="178"/>
                    <a:pt x="415" y="144"/>
                    <a:pt x="408" y="116"/>
                  </a:cubicBezTo>
                  <a:close/>
                  <a:moveTo>
                    <a:pt x="330" y="272"/>
                  </a:moveTo>
                  <a:cubicBezTo>
                    <a:pt x="330" y="278"/>
                    <a:pt x="330" y="284"/>
                    <a:pt x="330" y="289"/>
                  </a:cubicBezTo>
                  <a:cubicBezTo>
                    <a:pt x="323" y="294"/>
                    <a:pt x="310" y="296"/>
                    <a:pt x="293" y="296"/>
                  </a:cubicBezTo>
                  <a:cubicBezTo>
                    <a:pt x="284" y="295"/>
                    <a:pt x="276" y="294"/>
                    <a:pt x="270" y="294"/>
                  </a:cubicBezTo>
                  <a:cubicBezTo>
                    <a:pt x="270" y="267"/>
                    <a:pt x="270" y="267"/>
                    <a:pt x="270" y="267"/>
                  </a:cubicBezTo>
                  <a:cubicBezTo>
                    <a:pt x="292" y="265"/>
                    <a:pt x="312" y="256"/>
                    <a:pt x="328" y="243"/>
                  </a:cubicBezTo>
                  <a:cubicBezTo>
                    <a:pt x="329" y="252"/>
                    <a:pt x="330" y="261"/>
                    <a:pt x="330" y="272"/>
                  </a:cubicBezTo>
                  <a:close/>
                  <a:moveTo>
                    <a:pt x="176" y="91"/>
                  </a:moveTo>
                  <a:cubicBezTo>
                    <a:pt x="188" y="105"/>
                    <a:pt x="206" y="123"/>
                    <a:pt x="231" y="136"/>
                  </a:cubicBezTo>
                  <a:cubicBezTo>
                    <a:pt x="231" y="184"/>
                    <a:pt x="231" y="184"/>
                    <a:pt x="231" y="184"/>
                  </a:cubicBezTo>
                  <a:cubicBezTo>
                    <a:pt x="231" y="189"/>
                    <a:pt x="235" y="192"/>
                    <a:pt x="239" y="192"/>
                  </a:cubicBezTo>
                  <a:cubicBezTo>
                    <a:pt x="260" y="192"/>
                    <a:pt x="260" y="192"/>
                    <a:pt x="260" y="192"/>
                  </a:cubicBezTo>
                  <a:cubicBezTo>
                    <a:pt x="265" y="192"/>
                    <a:pt x="269" y="189"/>
                    <a:pt x="269" y="184"/>
                  </a:cubicBezTo>
                  <a:cubicBezTo>
                    <a:pt x="269" y="179"/>
                    <a:pt x="265" y="175"/>
                    <a:pt x="260" y="175"/>
                  </a:cubicBezTo>
                  <a:cubicBezTo>
                    <a:pt x="248" y="175"/>
                    <a:pt x="248" y="175"/>
                    <a:pt x="248" y="175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54" y="146"/>
                    <a:pt x="261" y="149"/>
                    <a:pt x="268" y="150"/>
                  </a:cubicBezTo>
                  <a:cubicBezTo>
                    <a:pt x="299" y="157"/>
                    <a:pt x="317" y="180"/>
                    <a:pt x="325" y="222"/>
                  </a:cubicBezTo>
                  <a:cubicBezTo>
                    <a:pt x="309" y="240"/>
                    <a:pt x="286" y="250"/>
                    <a:pt x="262" y="250"/>
                  </a:cubicBezTo>
                  <a:cubicBezTo>
                    <a:pt x="215" y="250"/>
                    <a:pt x="176" y="212"/>
                    <a:pt x="176" y="164"/>
                  </a:cubicBezTo>
                  <a:lnTo>
                    <a:pt x="176" y="91"/>
                  </a:lnTo>
                  <a:close/>
                  <a:moveTo>
                    <a:pt x="204" y="249"/>
                  </a:moveTo>
                  <a:cubicBezTo>
                    <a:pt x="218" y="259"/>
                    <a:pt x="235" y="265"/>
                    <a:pt x="253" y="267"/>
                  </a:cubicBezTo>
                  <a:cubicBezTo>
                    <a:pt x="253" y="279"/>
                    <a:pt x="253" y="279"/>
                    <a:pt x="253" y="279"/>
                  </a:cubicBezTo>
                  <a:cubicBezTo>
                    <a:pt x="220" y="306"/>
                    <a:pt x="212" y="332"/>
                    <a:pt x="204" y="358"/>
                  </a:cubicBezTo>
                  <a:cubicBezTo>
                    <a:pt x="198" y="374"/>
                    <a:pt x="194" y="389"/>
                    <a:pt x="182" y="405"/>
                  </a:cubicBezTo>
                  <a:cubicBezTo>
                    <a:pt x="173" y="388"/>
                    <a:pt x="160" y="375"/>
                    <a:pt x="144" y="367"/>
                  </a:cubicBezTo>
                  <a:cubicBezTo>
                    <a:pt x="181" y="351"/>
                    <a:pt x="207" y="315"/>
                    <a:pt x="207" y="273"/>
                  </a:cubicBezTo>
                  <a:cubicBezTo>
                    <a:pt x="207" y="265"/>
                    <a:pt x="206" y="257"/>
                    <a:pt x="204" y="249"/>
                  </a:cubicBezTo>
                  <a:close/>
                  <a:moveTo>
                    <a:pt x="184" y="241"/>
                  </a:moveTo>
                  <a:cubicBezTo>
                    <a:pt x="169" y="240"/>
                    <a:pt x="145" y="235"/>
                    <a:pt x="129" y="220"/>
                  </a:cubicBezTo>
                  <a:cubicBezTo>
                    <a:pt x="121" y="212"/>
                    <a:pt x="116" y="201"/>
                    <a:pt x="114" y="188"/>
                  </a:cubicBezTo>
                  <a:cubicBezTo>
                    <a:pt x="146" y="192"/>
                    <a:pt x="172" y="213"/>
                    <a:pt x="184" y="241"/>
                  </a:cubicBezTo>
                  <a:close/>
                  <a:moveTo>
                    <a:pt x="20" y="273"/>
                  </a:moveTo>
                  <a:cubicBezTo>
                    <a:pt x="20" y="268"/>
                    <a:pt x="21" y="263"/>
                    <a:pt x="22" y="259"/>
                  </a:cubicBezTo>
                  <a:cubicBezTo>
                    <a:pt x="36" y="258"/>
                    <a:pt x="70" y="254"/>
                    <a:pt x="93" y="232"/>
                  </a:cubicBezTo>
                  <a:cubicBezTo>
                    <a:pt x="98" y="227"/>
                    <a:pt x="102" y="222"/>
                    <a:pt x="105" y="216"/>
                  </a:cubicBezTo>
                  <a:cubicBezTo>
                    <a:pt x="108" y="222"/>
                    <a:pt x="112" y="227"/>
                    <a:pt x="117" y="232"/>
                  </a:cubicBezTo>
                  <a:cubicBezTo>
                    <a:pt x="140" y="254"/>
                    <a:pt x="174" y="258"/>
                    <a:pt x="189" y="259"/>
                  </a:cubicBezTo>
                  <a:cubicBezTo>
                    <a:pt x="189" y="263"/>
                    <a:pt x="190" y="268"/>
                    <a:pt x="190" y="273"/>
                  </a:cubicBezTo>
                  <a:cubicBezTo>
                    <a:pt x="190" y="319"/>
                    <a:pt x="152" y="357"/>
                    <a:pt x="105" y="357"/>
                  </a:cubicBezTo>
                  <a:cubicBezTo>
                    <a:pt x="58" y="357"/>
                    <a:pt x="20" y="319"/>
                    <a:pt x="20" y="273"/>
                  </a:cubicBezTo>
                  <a:close/>
                  <a:moveTo>
                    <a:pt x="105" y="374"/>
                  </a:moveTo>
                  <a:cubicBezTo>
                    <a:pt x="121" y="374"/>
                    <a:pt x="136" y="380"/>
                    <a:pt x="148" y="389"/>
                  </a:cubicBezTo>
                  <a:cubicBezTo>
                    <a:pt x="136" y="400"/>
                    <a:pt x="121" y="407"/>
                    <a:pt x="105" y="407"/>
                  </a:cubicBezTo>
                  <a:cubicBezTo>
                    <a:pt x="89" y="407"/>
                    <a:pt x="74" y="400"/>
                    <a:pt x="63" y="389"/>
                  </a:cubicBezTo>
                  <a:cubicBezTo>
                    <a:pt x="75" y="380"/>
                    <a:pt x="89" y="374"/>
                    <a:pt x="105" y="374"/>
                  </a:cubicBezTo>
                  <a:close/>
                  <a:moveTo>
                    <a:pt x="64" y="499"/>
                  </a:moveTo>
                  <a:cubicBezTo>
                    <a:pt x="52" y="498"/>
                    <a:pt x="41" y="496"/>
                    <a:pt x="29" y="494"/>
                  </a:cubicBezTo>
                  <a:cubicBezTo>
                    <a:pt x="28" y="494"/>
                    <a:pt x="28" y="494"/>
                    <a:pt x="28" y="494"/>
                  </a:cubicBezTo>
                  <a:cubicBezTo>
                    <a:pt x="24" y="493"/>
                    <a:pt x="20" y="490"/>
                    <a:pt x="19" y="485"/>
                  </a:cubicBezTo>
                  <a:cubicBezTo>
                    <a:pt x="18" y="481"/>
                    <a:pt x="20" y="477"/>
                    <a:pt x="23" y="474"/>
                  </a:cubicBezTo>
                  <a:cubicBezTo>
                    <a:pt x="24" y="473"/>
                    <a:pt x="24" y="473"/>
                    <a:pt x="24" y="473"/>
                  </a:cubicBezTo>
                  <a:cubicBezTo>
                    <a:pt x="27" y="471"/>
                    <a:pt x="32" y="470"/>
                    <a:pt x="36" y="471"/>
                  </a:cubicBezTo>
                  <a:cubicBezTo>
                    <a:pt x="49" y="475"/>
                    <a:pt x="59" y="477"/>
                    <a:pt x="65" y="478"/>
                  </a:cubicBezTo>
                  <a:lnTo>
                    <a:pt x="64" y="499"/>
                  </a:lnTo>
                  <a:close/>
                  <a:moveTo>
                    <a:pt x="41" y="455"/>
                  </a:moveTo>
                  <a:cubicBezTo>
                    <a:pt x="40" y="455"/>
                    <a:pt x="38" y="454"/>
                    <a:pt x="37" y="454"/>
                  </a:cubicBezTo>
                  <a:cubicBezTo>
                    <a:pt x="37" y="443"/>
                    <a:pt x="37" y="443"/>
                    <a:pt x="37" y="443"/>
                  </a:cubicBezTo>
                  <a:cubicBezTo>
                    <a:pt x="37" y="428"/>
                    <a:pt x="42" y="413"/>
                    <a:pt x="51" y="401"/>
                  </a:cubicBezTo>
                  <a:cubicBezTo>
                    <a:pt x="65" y="416"/>
                    <a:pt x="84" y="424"/>
                    <a:pt x="105" y="424"/>
                  </a:cubicBezTo>
                  <a:cubicBezTo>
                    <a:pt x="126" y="424"/>
                    <a:pt x="145" y="416"/>
                    <a:pt x="160" y="401"/>
                  </a:cubicBezTo>
                  <a:cubicBezTo>
                    <a:pt x="167" y="411"/>
                    <a:pt x="172" y="424"/>
                    <a:pt x="173" y="437"/>
                  </a:cubicBezTo>
                  <a:cubicBezTo>
                    <a:pt x="126" y="455"/>
                    <a:pt x="77" y="461"/>
                    <a:pt x="74" y="461"/>
                  </a:cubicBezTo>
                  <a:cubicBezTo>
                    <a:pt x="72" y="461"/>
                    <a:pt x="61" y="462"/>
                    <a:pt x="41" y="455"/>
                  </a:cubicBezTo>
                  <a:close/>
                  <a:moveTo>
                    <a:pt x="280" y="457"/>
                  </a:moveTo>
                  <a:cubicBezTo>
                    <a:pt x="232" y="493"/>
                    <a:pt x="166" y="508"/>
                    <a:pt x="81" y="501"/>
                  </a:cubicBezTo>
                  <a:cubicBezTo>
                    <a:pt x="82" y="477"/>
                    <a:pt x="82" y="477"/>
                    <a:pt x="82" y="477"/>
                  </a:cubicBezTo>
                  <a:cubicBezTo>
                    <a:pt x="96" y="475"/>
                    <a:pt x="126" y="471"/>
                    <a:pt x="159" y="460"/>
                  </a:cubicBezTo>
                  <a:cubicBezTo>
                    <a:pt x="218" y="442"/>
                    <a:pt x="256" y="415"/>
                    <a:pt x="271" y="382"/>
                  </a:cubicBezTo>
                  <a:cubicBezTo>
                    <a:pt x="273" y="377"/>
                    <a:pt x="271" y="372"/>
                    <a:pt x="267" y="371"/>
                  </a:cubicBezTo>
                  <a:cubicBezTo>
                    <a:pt x="262" y="369"/>
                    <a:pt x="257" y="371"/>
                    <a:pt x="255" y="375"/>
                  </a:cubicBezTo>
                  <a:cubicBezTo>
                    <a:pt x="244" y="400"/>
                    <a:pt x="219" y="418"/>
                    <a:pt x="190" y="431"/>
                  </a:cubicBezTo>
                  <a:cubicBezTo>
                    <a:pt x="189" y="428"/>
                    <a:pt x="189" y="426"/>
                    <a:pt x="188" y="423"/>
                  </a:cubicBezTo>
                  <a:cubicBezTo>
                    <a:pt x="207" y="403"/>
                    <a:pt x="214" y="382"/>
                    <a:pt x="220" y="363"/>
                  </a:cubicBezTo>
                  <a:cubicBezTo>
                    <a:pt x="226" y="342"/>
                    <a:pt x="233" y="322"/>
                    <a:pt x="253" y="301"/>
                  </a:cubicBezTo>
                  <a:cubicBezTo>
                    <a:pt x="254" y="305"/>
                    <a:pt x="256" y="308"/>
                    <a:pt x="260" y="309"/>
                  </a:cubicBezTo>
                  <a:cubicBezTo>
                    <a:pt x="263" y="310"/>
                    <a:pt x="279" y="313"/>
                    <a:pt x="297" y="313"/>
                  </a:cubicBezTo>
                  <a:cubicBezTo>
                    <a:pt x="307" y="313"/>
                    <a:pt x="317" y="312"/>
                    <a:pt x="326" y="309"/>
                  </a:cubicBezTo>
                  <a:cubicBezTo>
                    <a:pt x="321" y="325"/>
                    <a:pt x="313" y="340"/>
                    <a:pt x="302" y="353"/>
                  </a:cubicBezTo>
                  <a:cubicBezTo>
                    <a:pt x="300" y="355"/>
                    <a:pt x="300" y="359"/>
                    <a:pt x="301" y="361"/>
                  </a:cubicBezTo>
                  <a:cubicBezTo>
                    <a:pt x="302" y="364"/>
                    <a:pt x="305" y="366"/>
                    <a:pt x="308" y="367"/>
                  </a:cubicBezTo>
                  <a:cubicBezTo>
                    <a:pt x="308" y="367"/>
                    <a:pt x="310" y="367"/>
                    <a:pt x="313" y="367"/>
                  </a:cubicBezTo>
                  <a:cubicBezTo>
                    <a:pt x="319" y="367"/>
                    <a:pt x="331" y="366"/>
                    <a:pt x="345" y="361"/>
                  </a:cubicBezTo>
                  <a:cubicBezTo>
                    <a:pt x="339" y="384"/>
                    <a:pt x="322" y="425"/>
                    <a:pt x="280" y="4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4435476" y="1719263"/>
              <a:ext cx="39688" cy="22225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9" y="0"/>
                  </a:moveTo>
                  <a:cubicBezTo>
                    <a:pt x="4" y="0"/>
                    <a:pt x="1" y="3"/>
                    <a:pt x="0" y="8"/>
                  </a:cubicBezTo>
                  <a:cubicBezTo>
                    <a:pt x="0" y="13"/>
                    <a:pt x="3" y="17"/>
                    <a:pt x="8" y="17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7" y="18"/>
                    <a:pt x="31" y="15"/>
                    <a:pt x="31" y="11"/>
                  </a:cubicBezTo>
                  <a:cubicBezTo>
                    <a:pt x="32" y="6"/>
                    <a:pt x="28" y="2"/>
                    <a:pt x="24" y="1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475163" y="1800226"/>
              <a:ext cx="68263" cy="31750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4" y="3"/>
                  </a:move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4" y="9"/>
                    <a:pt x="29" y="9"/>
                  </a:cubicBezTo>
                  <a:cubicBezTo>
                    <a:pt x="24" y="9"/>
                    <a:pt x="19" y="7"/>
                    <a:pt x="16" y="3"/>
                  </a:cubicBezTo>
                  <a:cubicBezTo>
                    <a:pt x="12" y="0"/>
                    <a:pt x="7" y="0"/>
                    <a:pt x="4" y="3"/>
                  </a:cubicBezTo>
                  <a:cubicBezTo>
                    <a:pt x="0" y="7"/>
                    <a:pt x="0" y="12"/>
                    <a:pt x="4" y="15"/>
                  </a:cubicBezTo>
                  <a:cubicBezTo>
                    <a:pt x="10" y="22"/>
                    <a:pt x="19" y="26"/>
                    <a:pt x="29" y="26"/>
                  </a:cubicBezTo>
                  <a:cubicBezTo>
                    <a:pt x="38" y="26"/>
                    <a:pt x="47" y="22"/>
                    <a:pt x="54" y="15"/>
                  </a:cubicBezTo>
                  <a:cubicBezTo>
                    <a:pt x="57" y="12"/>
                    <a:pt x="57" y="7"/>
                    <a:pt x="54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3" name="Google Shape;563;p3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467" y="3063582"/>
            <a:ext cx="389277" cy="3831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8;p43">
            <a:extLst>
              <a:ext uri="{FF2B5EF4-FFF2-40B4-BE49-F238E27FC236}">
                <a16:creationId xmlns="" xmlns:a16="http://schemas.microsoft.com/office/drawing/2014/main" id="{1CACBD41-0A08-8C55-983D-1FA0B1DBB0D7}"/>
              </a:ext>
            </a:extLst>
          </p:cNvPr>
          <p:cNvSpPr/>
          <p:nvPr/>
        </p:nvSpPr>
        <p:spPr>
          <a:xfrm flipH="1">
            <a:off x="255538" y="3534730"/>
            <a:ext cx="5283517" cy="87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образовании и (или) о квалификации».</a:t>
            </a:r>
            <a:endParaRPr dirty="0"/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-172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«Подтверждение документов об ученых степенях и ученых званиях».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3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3"/>
          <p:cNvSpPr/>
          <p:nvPr/>
        </p:nvSpPr>
        <p:spPr>
          <a:xfrm rot="10800000" flipH="1">
            <a:off x="323528" y="3651974"/>
            <a:ext cx="8568900" cy="936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3" name="Google Shape;573;p3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574" name="Google Shape;574;p3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Большая площадь помещения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3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Просторный 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3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Расширенная зона электронных услуг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3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Комфортная зона ожидания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3"/>
          <p:cNvSpPr/>
          <p:nvPr/>
        </p:nvSpPr>
        <p:spPr>
          <a:xfrm>
            <a:off x="1475656" y="267494"/>
            <a:ext cx="59766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ФЛАГМАНСКИЕ ОФИСЫ «МОИ ДОКУМЕНТЫ»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3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Дополнительные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3" name="Google Shape;583;p33"/>
          <p:cNvCxnSpPr/>
          <p:nvPr/>
        </p:nvCxnSpPr>
        <p:spPr>
          <a:xfrm>
            <a:off x="2843808" y="4803998"/>
            <a:ext cx="604867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84" name="Google Shape;584;p3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Флагманский офис «Мои Документы» – </a:t>
            </a:r>
            <a:b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главный окружной центр предоставления госуслуг,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который обеспечивает революционно новый уровень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5" name="Google Shape;585;p33"/>
          <p:cNvCxnSpPr/>
          <p:nvPr/>
        </p:nvCxnSpPr>
        <p:spPr>
          <a:xfrm>
            <a:off x="1475656" y="627534"/>
            <a:ext cx="7416824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6" name="Google Shape;586;p33"/>
          <p:cNvSpPr/>
          <p:nvPr/>
        </p:nvSpPr>
        <p:spPr>
          <a:xfrm>
            <a:off x="5605167" y="2781210"/>
            <a:ext cx="2927360" cy="716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Главная особенность – </a:t>
            </a: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расширенный перечень услуг </a:t>
            </a:r>
            <a:b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дополнительных сервисов</a:t>
            </a:r>
            <a:endParaRPr sz="12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33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588" name="Google Shape;588;p33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90" name="Google Shape;590;p3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6" b="-250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168" y="3647402"/>
            <a:ext cx="537426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3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2317" y="3647389"/>
            <a:ext cx="898797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5837" y="3647391"/>
            <a:ext cx="83208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81" y="3647389"/>
            <a:ext cx="1514058" cy="92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82" y="3647402"/>
            <a:ext cx="733863" cy="843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643" y="3670465"/>
            <a:ext cx="805915" cy="81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4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34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34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34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4"/>
          <p:cNvSpPr/>
          <p:nvPr/>
        </p:nvSpPr>
        <p:spPr>
          <a:xfrm>
            <a:off x="4859815" y="18772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34"/>
          <p:cNvSpPr txBox="1"/>
          <p:nvPr/>
        </p:nvSpPr>
        <p:spPr>
          <a:xfrm>
            <a:off x="1438418" y="2026924"/>
            <a:ext cx="3355848" cy="260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</a:t>
            </a:r>
            <a: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ru" sz="11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 и центре госуслуг района Красносельский)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Прием заявления о признании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гражданина банкротом во внесудебном порядке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паспортов 14-летним гражданам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торжественной обстановке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сотрудниками МВД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4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" sz="2800" b="1" i="0" u="none" strike="noStrike" cap="none" baseline="-25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СУПЕРСЕРВИСЫ ФЛАГМАНОВ: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4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 загранпаспорта детям 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ЮАО, ЮВАО, ЗАО и СЗАО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4"/>
          <p:cNvSpPr/>
          <p:nvPr/>
        </p:nvSpPr>
        <p:spPr>
          <a:xfrm>
            <a:off x="611560" y="4653356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" name="Google Shape;612;p34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34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" name="Google Shape;614;p3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3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9" name="Google Shape;619;p34"/>
          <p:cNvCxnSpPr/>
          <p:nvPr/>
        </p:nvCxnSpPr>
        <p:spPr>
          <a:xfrm>
            <a:off x="2054087" y="4804303"/>
            <a:ext cx="6829014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20" name="Google Shape;620;p34"/>
          <p:cNvSpPr/>
          <p:nvPr/>
        </p:nvSpPr>
        <p:spPr>
          <a:xfrm>
            <a:off x="368854" y="1870373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4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4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3108" y="3703777"/>
            <a:ext cx="407566" cy="64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3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373" y="2869810"/>
            <a:ext cx="463562" cy="615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6042" y="2059985"/>
            <a:ext cx="1001857" cy="452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5"/>
          <p:cNvSpPr/>
          <p:nvPr/>
        </p:nvSpPr>
        <p:spPr>
          <a:xfrm>
            <a:off x="280393" y="1849417"/>
            <a:ext cx="2618593" cy="17676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5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" sz="1200" dirty="0">
                <a:solidFill>
                  <a:schemeClr val="lt1"/>
                </a:solidFill>
              </a:rPr>
              <a:t>Более 3 600 паспортов получили юные москвичи </a:t>
            </a:r>
            <a:r>
              <a:rPr lang="ru" sz="1200" b="1" dirty="0">
                <a:solidFill>
                  <a:schemeClr val="lt1"/>
                </a:solidFill>
              </a:rPr>
              <a:t>в торжественной обстановке в центрах госуслуг</a:t>
            </a:r>
            <a:endParaRPr sz="1200" b="1" dirty="0">
              <a:solidFill>
                <a:schemeClr val="lt1"/>
              </a:solidFill>
            </a:endParaRPr>
          </a:p>
        </p:txBody>
      </p:sp>
      <p:sp>
        <p:nvSpPr>
          <p:cNvPr id="632" name="Google Shape;632;p35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5" name="Google Shape;635;p35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36" name="Google Shape;636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35"/>
          <p:cNvSpPr/>
          <p:nvPr/>
        </p:nvSpPr>
        <p:spPr>
          <a:xfrm>
            <a:off x="314806" y="1383067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5"/>
          <p:cNvSpPr/>
          <p:nvPr/>
        </p:nvSpPr>
        <p:spPr>
          <a:xfrm>
            <a:off x="3203785" y="2093681"/>
            <a:ext cx="2682242" cy="173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dirty="0">
                <a:solidFill>
                  <a:srgbClr val="561C0E"/>
                </a:solidFill>
              </a:rPr>
              <a:t>После торжественного вручения первого паспорта гостей знакомят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с экспозицией выставки </a:t>
            </a:r>
            <a:r>
              <a:rPr lang="ru" sz="1200" b="1" dirty="0">
                <a:solidFill>
                  <a:srgbClr val="561C0E"/>
                </a:solidFill>
              </a:rPr>
              <a:t>«Москва — с заботой об истории». </a:t>
            </a:r>
            <a:r>
              <a:rPr lang="ru" sz="1200" dirty="0">
                <a:solidFill>
                  <a:srgbClr val="561C0E"/>
                </a:solidFill>
              </a:rPr>
              <a:t>Дополнительно каждый желающий может принять участие в мастер-классе «Письмо в будущее»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написать послание самому себе.</a:t>
            </a:r>
            <a:endParaRPr sz="1200" dirty="0">
              <a:solidFill>
                <a:srgbClr val="561C0E"/>
              </a:solidFill>
            </a:endParaRPr>
          </a:p>
        </p:txBody>
      </p:sp>
      <p:cxnSp>
        <p:nvCxnSpPr>
          <p:cNvPr id="639" name="Google Shape;639;p35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40" name="Google Shape;640;p35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5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ТОРЖЕСТВЕННОЕ ВРУЧЕНИЕ ПЕРВОГО ПАСПОРТА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5"/>
          <p:cNvSpPr txBox="1"/>
          <p:nvPr/>
        </p:nvSpPr>
        <p:spPr>
          <a:xfrm>
            <a:off x="373007" y="2053046"/>
            <a:ext cx="247179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200" b="1" dirty="0">
                <a:solidFill>
                  <a:srgbClr val="561C0E"/>
                </a:solidFill>
              </a:rPr>
              <a:t>Мероприятие проходит </a:t>
            </a:r>
            <a:br>
              <a:rPr lang="ru" sz="1200" b="1" dirty="0">
                <a:solidFill>
                  <a:srgbClr val="561C0E"/>
                </a:solidFill>
              </a:rPr>
            </a:br>
            <a:r>
              <a:rPr lang="ru" sz="1200" b="1" dirty="0">
                <a:solidFill>
                  <a:srgbClr val="561C0E"/>
                </a:solidFill>
              </a:rPr>
              <a:t>во флагманских офисах «Мои Документы». </a:t>
            </a:r>
            <a:r>
              <a:rPr lang="ru" sz="1200" dirty="0">
                <a:solidFill>
                  <a:srgbClr val="561C0E"/>
                </a:solidFill>
              </a:rPr>
              <a:t>Участникам церемонии вручают издание Конституции Российской Федерации </a:t>
            </a:r>
            <a:br>
              <a:rPr lang="ru" sz="1200" dirty="0">
                <a:solidFill>
                  <a:srgbClr val="561C0E"/>
                </a:solidFill>
              </a:rPr>
            </a:br>
            <a:r>
              <a:rPr lang="ru" sz="1200" dirty="0">
                <a:solidFill>
                  <a:srgbClr val="561C0E"/>
                </a:solidFill>
              </a:rPr>
              <a:t>и тематические сувениры. </a:t>
            </a:r>
            <a:endParaRPr sz="1200" dirty="0">
              <a:solidFill>
                <a:srgbClr val="561C0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2CA3EA8-12B9-6D6D-2C11-4E319390EC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604" y="2380118"/>
            <a:ext cx="2754000" cy="20377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CDF4646-8F46-1089-C9F6-3452A285F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604" y="627452"/>
            <a:ext cx="2754000" cy="1836173"/>
          </a:xfrm>
          <a:prstGeom prst="rect">
            <a:avLst/>
          </a:prstGeom>
        </p:spPr>
      </p:pic>
      <p:grpSp>
        <p:nvGrpSpPr>
          <p:cNvPr id="643" name="Google Shape;643;p35"/>
          <p:cNvGrpSpPr/>
          <p:nvPr/>
        </p:nvGrpSpPr>
        <p:grpSpPr>
          <a:xfrm>
            <a:off x="6109604" y="267494"/>
            <a:ext cx="2754000" cy="4515479"/>
            <a:chOff x="6088201" y="231965"/>
            <a:chExt cx="2775649" cy="4550977"/>
          </a:xfrm>
        </p:grpSpPr>
        <p:grpSp>
          <p:nvGrpSpPr>
            <p:cNvPr id="644" name="Google Shape;644;p35"/>
            <p:cNvGrpSpPr/>
            <p:nvPr/>
          </p:nvGrpSpPr>
          <p:grpSpPr>
            <a:xfrm>
              <a:off x="6088201" y="231965"/>
              <a:ext cx="1180306" cy="1159329"/>
              <a:chOff x="408538" y="211381"/>
              <a:chExt cx="1687116" cy="1656184"/>
            </a:xfrm>
          </p:grpSpPr>
          <p:sp>
            <p:nvSpPr>
              <p:cNvPr id="645" name="Google Shape;645;p35"/>
              <p:cNvSpPr/>
              <p:nvPr/>
            </p:nvSpPr>
            <p:spPr>
              <a:xfrm>
                <a:off x="408538" y="211381"/>
                <a:ext cx="1656185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5"/>
              <p:cNvSpPr/>
              <p:nvPr/>
            </p:nvSpPr>
            <p:spPr>
              <a:xfrm>
                <a:off x="408539" y="218778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7" name="Google Shape;647;p35"/>
            <p:cNvGrpSpPr/>
            <p:nvPr/>
          </p:nvGrpSpPr>
          <p:grpSpPr>
            <a:xfrm>
              <a:off x="7683063" y="3612706"/>
              <a:ext cx="1180787" cy="1170236"/>
              <a:chOff x="1563338" y="3418922"/>
              <a:chExt cx="1261120" cy="1249052"/>
            </a:xfrm>
          </p:grpSpPr>
          <p:sp>
            <p:nvSpPr>
              <p:cNvPr id="648" name="Google Shape;648;p35"/>
              <p:cNvSpPr/>
              <p:nvPr/>
            </p:nvSpPr>
            <p:spPr>
              <a:xfrm rot="10800000">
                <a:off x="1586460" y="3418922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5"/>
              <p:cNvSpPr/>
              <p:nvPr/>
            </p:nvSpPr>
            <p:spPr>
              <a:xfrm rot="10800000">
                <a:off x="1563338" y="4277298"/>
                <a:ext cx="1261118" cy="390674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"/>
          <p:cNvSpPr/>
          <p:nvPr/>
        </p:nvSpPr>
        <p:spPr>
          <a:xfrm>
            <a:off x="290268" y="1802927"/>
            <a:ext cx="5684700" cy="1496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6"/>
          <p:cNvSpPr/>
          <p:nvPr/>
        </p:nvSpPr>
        <p:spPr>
          <a:xfrm>
            <a:off x="280395" y="790303"/>
            <a:ext cx="5694300" cy="642600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Сотрудники центров госуслуг </a:t>
            </a: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работают администраторами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 городских медучреждениях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6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6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6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36"/>
          <p:cNvCxnSpPr/>
          <p:nvPr/>
        </p:nvCxnSpPr>
        <p:spPr>
          <a:xfrm>
            <a:off x="286705" y="604767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60" name="Google Shape;660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6"/>
          <p:cNvSpPr/>
          <p:nvPr/>
        </p:nvSpPr>
        <p:spPr>
          <a:xfrm>
            <a:off x="314843" y="752742"/>
            <a:ext cx="5638200" cy="33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6"/>
          <p:cNvSpPr/>
          <p:nvPr/>
        </p:nvSpPr>
        <p:spPr>
          <a:xfrm>
            <a:off x="443843" y="3423846"/>
            <a:ext cx="5509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2023 году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сотрудники центров госуслуг стали администраторами флагманских центров </a:t>
            </a:r>
            <a:r>
              <a:rPr lang="ru" sz="10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ГКБ им. В.В. Вересаева, НИИ скорой помощи им. Н.В. Склифосовского, ГКБ № 15 им. О.М. Филатова,</a:t>
            </a:r>
            <a:r>
              <a:rPr lang="ru" sz="1000" b="1">
                <a:solidFill>
                  <a:srgbClr val="561C0E"/>
                </a:solidFill>
              </a:rPr>
              <a:t> ГКБ имени С.П. Боткина.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Там они также взяли на себя: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регистрацию пациентов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маршрутизацию и сопровождение пациентов и бригад скорой помощи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приглашение врачей и необходимых служб</a:t>
            </a:r>
            <a:endParaRPr sz="10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консультирование сопровождающих и организацию их встреч с врачами</a:t>
            </a:r>
            <a:endParaRPr sz="10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36"/>
          <p:cNvCxnSpPr/>
          <p:nvPr/>
        </p:nvCxnSpPr>
        <p:spPr>
          <a:xfrm rot="10800000" flipH="1">
            <a:off x="2379500" y="4804100"/>
            <a:ext cx="5099700" cy="57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64" name="Google Shape;664;p36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6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36"/>
          <p:cNvGrpSpPr/>
          <p:nvPr/>
        </p:nvGrpSpPr>
        <p:grpSpPr>
          <a:xfrm>
            <a:off x="6100578" y="256454"/>
            <a:ext cx="2752909" cy="4521729"/>
            <a:chOff x="6079105" y="220838"/>
            <a:chExt cx="2774551" cy="4557276"/>
          </a:xfrm>
        </p:grpSpPr>
        <p:pic>
          <p:nvPicPr>
            <p:cNvPr id="667" name="Google Shape;667;p36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9105" y="593182"/>
              <a:ext cx="2774551" cy="1833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6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427010"/>
              <a:ext cx="2765612" cy="19787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69" name="Google Shape;669;p36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70" name="Google Shape;670;p36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395537" y="202882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2" name="Google Shape;672;p36"/>
            <p:cNvGrpSpPr/>
            <p:nvPr/>
          </p:nvGrpSpPr>
          <p:grpSpPr>
            <a:xfrm>
              <a:off x="7667884" y="3607880"/>
              <a:ext cx="1180788" cy="1170234"/>
              <a:chOff x="1547126" y="3413769"/>
              <a:chExt cx="1261121" cy="1249049"/>
            </a:xfrm>
          </p:grpSpPr>
          <p:sp>
            <p:nvSpPr>
              <p:cNvPr id="673" name="Google Shape;673;p36"/>
              <p:cNvSpPr/>
              <p:nvPr/>
            </p:nvSpPr>
            <p:spPr>
              <a:xfrm rot="10800000">
                <a:off x="1570249" y="3413769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 rot="10800000">
                <a:off x="1547126" y="427214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6"/>
          <p:cNvSpPr txBox="1"/>
          <p:nvPr/>
        </p:nvSpPr>
        <p:spPr>
          <a:xfrm>
            <a:off x="3212805" y="1802927"/>
            <a:ext cx="2718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Консультируют посетителей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по вопросам, входящим </a:t>
            </a:r>
            <a:b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их компетенцию: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расписание работы врачей, порядок записи на прием к узким специалистам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установка и использование сервисов для записи на прием к врачу</a:t>
            </a:r>
            <a:endParaRPr/>
          </a:p>
          <a:p>
            <a:pPr marL="144000" marR="0" lvl="0" indent="-14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оформление доступа к электронной медицинской карте и т.д.</a:t>
            </a:r>
            <a:endParaRPr/>
          </a:p>
        </p:txBody>
      </p:sp>
      <p:sp>
        <p:nvSpPr>
          <p:cNvPr id="676" name="Google Shape;676;p36"/>
          <p:cNvSpPr txBox="1"/>
          <p:nvPr/>
        </p:nvSpPr>
        <p:spPr>
          <a:xfrm>
            <a:off x="347075" y="1827410"/>
            <a:ext cx="2884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Функционал администраторов медицинских организаций разнообразен, они: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Font typeface="Arial"/>
              <a:buChar char="•"/>
            </a:pPr>
            <a:r>
              <a:rPr lang="ru" sz="1000">
                <a:solidFill>
                  <a:srgbClr val="561C0E"/>
                </a:solidFill>
              </a:rPr>
              <a:t>помогают </a:t>
            </a: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записаться на прием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маршрутизируют к нужному </a:t>
            </a:r>
            <a:r>
              <a:rPr lang="ru" sz="1000">
                <a:solidFill>
                  <a:srgbClr val="561C0E"/>
                </a:solidFill>
              </a:rPr>
              <a:t>кабинету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помогают маломобильным пациентам</a:t>
            </a:r>
            <a:endParaRPr sz="1000">
              <a:solidFill>
                <a:srgbClr val="561C0E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900"/>
              <a:buChar char="•"/>
            </a:pPr>
            <a:r>
              <a:rPr lang="ru" sz="1000">
                <a:solidFill>
                  <a:srgbClr val="561C0E"/>
                </a:solidFill>
              </a:rPr>
              <a:t>решают вопросы немедицинского характера и т.д.</a:t>
            </a:r>
            <a:endParaRPr sz="1000">
              <a:solidFill>
                <a:srgbClr val="561C0E"/>
              </a:solidFill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347075" y="1483333"/>
            <a:ext cx="457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–  </a:t>
            </a: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август 2020 г.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3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740" y="2475719"/>
            <a:ext cx="2793900" cy="188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7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746" y="619463"/>
            <a:ext cx="2790763" cy="186109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7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37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Уникальное направление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37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7" name="Google Shape;687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37"/>
          <p:cNvSpPr/>
          <p:nvPr/>
        </p:nvSpPr>
        <p:spPr>
          <a:xfrm>
            <a:off x="342993" y="796267"/>
            <a:ext cx="5638137" cy="636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37"/>
          <p:cNvSpPr/>
          <p:nvPr/>
        </p:nvSpPr>
        <p:spPr>
          <a:xfrm>
            <a:off x="434465" y="1595365"/>
            <a:ext cx="5468038" cy="105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организации работы по данному направлению сформировано отдельное структурное подразделение, отвечающее за работу администраторов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амбулаторном звене и в стационарах города.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 администраторы проходят специальную подготовку и обучение </a:t>
            </a:r>
            <a:b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образовательном центре </a:t>
            </a: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сервиса».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37"/>
          <p:cNvCxnSpPr/>
          <p:nvPr/>
        </p:nvCxnSpPr>
        <p:spPr>
          <a:xfrm>
            <a:off x="2539100" y="4802525"/>
            <a:ext cx="4940100" cy="150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691" name="Google Shape;691;p37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7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МОЙ АДМИНИСТРАТОР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3" name="Google Shape;693;p37"/>
          <p:cNvGrpSpPr/>
          <p:nvPr/>
        </p:nvGrpSpPr>
        <p:grpSpPr>
          <a:xfrm>
            <a:off x="6100753" y="256460"/>
            <a:ext cx="2793683" cy="4459475"/>
            <a:chOff x="6079105" y="220838"/>
            <a:chExt cx="2815565" cy="4494408"/>
          </a:xfrm>
        </p:grpSpPr>
        <p:grpSp>
          <p:nvGrpSpPr>
            <p:cNvPr id="694" name="Google Shape;694;p37"/>
            <p:cNvGrpSpPr/>
            <p:nvPr/>
          </p:nvGrpSpPr>
          <p:grpSpPr>
            <a:xfrm>
              <a:off x="6079105" y="220838"/>
              <a:ext cx="1180306" cy="1159329"/>
              <a:chOff x="395536" y="195486"/>
              <a:chExt cx="1687116" cy="1656184"/>
            </a:xfrm>
          </p:grpSpPr>
          <p:sp>
            <p:nvSpPr>
              <p:cNvPr id="695" name="Google Shape;695;p37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7" name="Google Shape;697;p37"/>
            <p:cNvGrpSpPr/>
            <p:nvPr/>
          </p:nvGrpSpPr>
          <p:grpSpPr>
            <a:xfrm>
              <a:off x="7713873" y="3555362"/>
              <a:ext cx="1180797" cy="1159884"/>
              <a:chOff x="1596243" y="3357717"/>
              <a:chExt cx="1261131" cy="1238002"/>
            </a:xfrm>
          </p:grpSpPr>
          <p:sp>
            <p:nvSpPr>
              <p:cNvPr id="698" name="Google Shape;698;p37"/>
              <p:cNvSpPr/>
              <p:nvPr/>
            </p:nvSpPr>
            <p:spPr>
              <a:xfrm rot="10800000">
                <a:off x="1619377" y="3357717"/>
                <a:ext cx="1237997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7"/>
              <p:cNvSpPr/>
              <p:nvPr/>
            </p:nvSpPr>
            <p:spPr>
              <a:xfrm rot="10800000">
                <a:off x="1596243" y="4205046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0" name="Google Shape;700;p37"/>
          <p:cNvSpPr/>
          <p:nvPr/>
        </p:nvSpPr>
        <p:spPr>
          <a:xfrm flipH="1">
            <a:off x="4128425" y="3374238"/>
            <a:ext cx="3847200" cy="12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7"/>
          <p:cNvSpPr txBox="1"/>
          <p:nvPr/>
        </p:nvSpPr>
        <p:spPr>
          <a:xfrm>
            <a:off x="337769" y="2749310"/>
            <a:ext cx="212942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Всего в штате направления работают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37"/>
          <p:cNvSpPr txBox="1"/>
          <p:nvPr/>
        </p:nvSpPr>
        <p:spPr>
          <a:xfrm>
            <a:off x="2539100" y="2877280"/>
            <a:ext cx="27939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46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&gt;1700 </a:t>
            </a: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сотрудников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7"/>
          <p:cNvSpPr/>
          <p:nvPr/>
        </p:nvSpPr>
        <p:spPr>
          <a:xfrm flipH="1">
            <a:off x="1754350" y="3254600"/>
            <a:ext cx="2583900" cy="1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37"/>
          <p:cNvSpPr/>
          <p:nvPr/>
        </p:nvSpPr>
        <p:spPr>
          <a:xfrm>
            <a:off x="280395" y="790303"/>
            <a:ext cx="5694425" cy="64245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декабря </a:t>
            </a:r>
            <a:r>
              <a:rPr lang="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года </a:t>
            </a:r>
            <a: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«Мой администратор» был включен </a:t>
            </a:r>
            <a:br>
              <a:rPr lang="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основную деятельность центров госуслуг</a:t>
            </a:r>
            <a:endParaRPr b="1" dirty="0"/>
          </a:p>
        </p:txBody>
      </p:sp>
      <p:cxnSp>
        <p:nvCxnSpPr>
          <p:cNvPr id="705" name="Google Shape;705;p37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6" name="Google Shape;706;p37"/>
          <p:cNvSpPr/>
          <p:nvPr/>
        </p:nvSpPr>
        <p:spPr>
          <a:xfrm flipH="1">
            <a:off x="323420" y="3254600"/>
            <a:ext cx="5651400" cy="133333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100" dirty="0">
                <a:solidFill>
                  <a:srgbClr val="561C0E"/>
                </a:solidFill>
              </a:rPr>
              <a:t>Сегодня сотрудники центров госуслуг </a:t>
            </a:r>
            <a:r>
              <a:rPr lang="ru" sz="1100" b="1" dirty="0">
                <a:solidFill>
                  <a:srgbClr val="561C0E"/>
                </a:solidFill>
              </a:rPr>
              <a:t>начали организовывать и проводить экскурсии в самых современных объектах здравоохранения столицы</a:t>
            </a:r>
            <a:r>
              <a:rPr lang="ru" sz="1100" dirty="0">
                <a:solidFill>
                  <a:srgbClr val="561C0E"/>
                </a:solidFill>
              </a:rPr>
              <a:t>. Специалисты «Мои Документы» совместно с врачами проводят экскурсии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в новых медучреждениях города. Врачи рассказывают о современных методах диагностики и лечения, а  сотрудники центров госуслуг — встречают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координируют участников экскурсии, рассказывают историю медорганизаций </a:t>
            </a:r>
            <a:br>
              <a:rPr lang="ru" sz="1100" dirty="0">
                <a:solidFill>
                  <a:srgbClr val="561C0E"/>
                </a:solidFill>
              </a:rPr>
            </a:br>
            <a:r>
              <a:rPr lang="ru" sz="1100" dirty="0">
                <a:solidFill>
                  <a:srgbClr val="561C0E"/>
                </a:solidFill>
              </a:rPr>
              <a:t>и особенности их работы. </a:t>
            </a:r>
            <a:endParaRPr sz="1100" dirty="0">
              <a:solidFill>
                <a:srgbClr val="561C0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/>
          <p:nvPr/>
        </p:nvSpPr>
        <p:spPr>
          <a:xfrm>
            <a:off x="334793" y="4172267"/>
            <a:ext cx="5461478" cy="44721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" sz="11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Дисциплины — </a:t>
            </a:r>
            <a:r>
              <a:rPr lang="ru" sz="11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йога, растяжка, функциональный и танцевальный тренинг. Участников также ждут тренировки с петлями, по фитбоксингу, барре.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8"/>
          <p:cNvSpPr/>
          <p:nvPr/>
        </p:nvSpPr>
        <p:spPr>
          <a:xfrm>
            <a:off x="280394" y="790304"/>
            <a:ext cx="2883854" cy="1551636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совместный проект центров госуслуг «Мои Документы»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Департамента спорта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8"/>
          <p:cNvSpPr/>
          <p:nvPr/>
        </p:nvSpPr>
        <p:spPr>
          <a:xfrm rot="10800000">
            <a:off x="3164249" y="790302"/>
            <a:ext cx="2632022" cy="154869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8"/>
          <p:cNvSpPr/>
          <p:nvPr/>
        </p:nvSpPr>
        <p:spPr>
          <a:xfrm>
            <a:off x="4572000" y="1794676"/>
            <a:ext cx="10080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</a:t>
            </a:r>
            <a:b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8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8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8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3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38"/>
          <p:cNvSpPr/>
          <p:nvPr/>
        </p:nvSpPr>
        <p:spPr>
          <a:xfrm>
            <a:off x="3290150" y="1840349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&gt;710 </a:t>
            </a:r>
            <a:endParaRPr sz="3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8"/>
          <p:cNvSpPr/>
          <p:nvPr/>
        </p:nvSpPr>
        <p:spPr>
          <a:xfrm>
            <a:off x="4567020" y="836024"/>
            <a:ext cx="2361098" cy="59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участников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проекта 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8"/>
          <p:cNvSpPr/>
          <p:nvPr/>
        </p:nvSpPr>
        <p:spPr>
          <a:xfrm>
            <a:off x="3272083" y="980824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8"/>
          <p:cNvSpPr/>
          <p:nvPr/>
        </p:nvSpPr>
        <p:spPr>
          <a:xfrm>
            <a:off x="4563648" y="1303619"/>
            <a:ext cx="10080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офлайн-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тренировок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8"/>
          <p:cNvSpPr/>
          <p:nvPr/>
        </p:nvSpPr>
        <p:spPr>
          <a:xfrm>
            <a:off x="334795" y="2650574"/>
            <a:ext cx="5309680" cy="162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Тренировки проводятся на новых закрытых площадках. В новом сезоне для жителей открыты 13 локаций — Культурный центр ЗИЛ, зал на ВДНХ, Северный и Южный речные вокзалы, 5 студий СМСТРЕТЧИНГ,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Три вокзала. Депо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sz="1000" dirty="0">
                <a:solidFill>
                  <a:schemeClr val="dk1"/>
                </a:solidFill>
              </a:rPr>
              <a:t>«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Депо. Москва</a:t>
            </a:r>
            <a:r>
              <a:rPr lang="ru" sz="1000" dirty="0">
                <a:solidFill>
                  <a:schemeClr val="dk1"/>
                </a:solidFill>
              </a:rPr>
              <a:t>»</a:t>
            </a:r>
            <a:r>
              <a:rPr lang="ru" sz="1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Центральный рынок, Технопарк «Сколково».</a:t>
            </a: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летнем сезоне тренировки проводились на 26 площадках. Среди новых необычных площадок — Южный ландшафтный парк на территории «Острова мечты», «Сад Технопарка» в Сколково, крыша Южного речного вокзала, причал «Лужники-Центральный».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8"/>
          <p:cNvSpPr/>
          <p:nvPr/>
        </p:nvSpPr>
        <p:spPr>
          <a:xfrm>
            <a:off x="3266670" y="1351185"/>
            <a:ext cx="1608272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5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&gt;5500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6" name="Google Shape;726;p38"/>
          <p:cNvCxnSpPr/>
          <p:nvPr/>
        </p:nvCxnSpPr>
        <p:spPr>
          <a:xfrm>
            <a:off x="1446793" y="4803998"/>
            <a:ext cx="611357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27" name="Google Shape;727;p38"/>
          <p:cNvSpPr/>
          <p:nvPr/>
        </p:nvSpPr>
        <p:spPr>
          <a:xfrm>
            <a:off x="238477" y="2392229"/>
            <a:ext cx="585154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16 сентября 2023 г. вернулся зимний формат тренировок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8" name="Google Shape;728;p38"/>
          <p:cNvGrpSpPr/>
          <p:nvPr/>
        </p:nvGrpSpPr>
        <p:grpSpPr>
          <a:xfrm>
            <a:off x="6014875" y="267494"/>
            <a:ext cx="2846504" cy="4536504"/>
            <a:chOff x="6012170" y="267494"/>
            <a:chExt cx="2823252" cy="4499447"/>
          </a:xfrm>
        </p:grpSpPr>
        <p:pic>
          <p:nvPicPr>
            <p:cNvPr id="729" name="Google Shape;729;p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12174" y="635069"/>
              <a:ext cx="2823248" cy="18820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0" name="Google Shape;730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012170" y="2517088"/>
              <a:ext cx="2823249" cy="188234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31" name="Google Shape;731;p38"/>
            <p:cNvGrpSpPr/>
            <p:nvPr/>
          </p:nvGrpSpPr>
          <p:grpSpPr>
            <a:xfrm>
              <a:off x="6012174" y="267494"/>
              <a:ext cx="1180306" cy="1159329"/>
              <a:chOff x="395536" y="195486"/>
              <a:chExt cx="1687116" cy="1656184"/>
            </a:xfrm>
          </p:grpSpPr>
          <p:sp>
            <p:nvSpPr>
              <p:cNvPr id="732" name="Google Shape;732;p38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4" name="Google Shape;734;p38"/>
            <p:cNvGrpSpPr/>
            <p:nvPr/>
          </p:nvGrpSpPr>
          <p:grpSpPr>
            <a:xfrm>
              <a:off x="7654635" y="3607061"/>
              <a:ext cx="1180787" cy="1159880"/>
              <a:chOff x="1547126" y="3452451"/>
              <a:chExt cx="1261121" cy="1237998"/>
            </a:xfrm>
          </p:grpSpPr>
          <p:sp>
            <p:nvSpPr>
              <p:cNvPr id="735" name="Google Shape;735;p38"/>
              <p:cNvSpPr/>
              <p:nvPr/>
            </p:nvSpPr>
            <p:spPr>
              <a:xfrm rot="10800000">
                <a:off x="1570249" y="3452451"/>
                <a:ext cx="1237998" cy="1237998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 rot="10800000">
                <a:off x="1547126" y="4299775"/>
                <a:ext cx="1261118" cy="390673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37" name="Google Shape;737;p38"/>
          <p:cNvSpPr/>
          <p:nvPr/>
        </p:nvSpPr>
        <p:spPr>
          <a:xfrm>
            <a:off x="4170547" y="944150"/>
            <a:ext cx="1040842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</a:t>
            </a: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38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3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287" y="604987"/>
            <a:ext cx="2872714" cy="192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3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2461" y="2534177"/>
            <a:ext cx="2870540" cy="1913694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9"/>
          <p:cNvSpPr/>
          <p:nvPr/>
        </p:nvSpPr>
        <p:spPr>
          <a:xfrm>
            <a:off x="286702" y="3432773"/>
            <a:ext cx="5688115" cy="101509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Старт проекта –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март 2021 года. </a:t>
            </a:r>
            <a:b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Сейчас уже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84 воспитанника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психоневрологических интернатов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работают 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49 офис</a:t>
            </a:r>
            <a:r>
              <a:rPr lang="ru" sz="1200" b="1" dirty="0">
                <a:solidFill>
                  <a:srgbClr val="E74825"/>
                </a:solidFill>
              </a:rPr>
              <a:t>ах</a:t>
            </a: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«Мои Документы».</a:t>
            </a:r>
            <a:endParaRPr dirty="0"/>
          </a:p>
        </p:txBody>
      </p:sp>
      <p:sp>
        <p:nvSpPr>
          <p:cNvPr id="746" name="Google Shape;746;p39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9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39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9" name="Google Shape;749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39"/>
          <p:cNvSpPr/>
          <p:nvPr/>
        </p:nvSpPr>
        <p:spPr>
          <a:xfrm>
            <a:off x="280395" y="1949163"/>
            <a:ext cx="5667780" cy="118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Ключевым инструментом в адаптации и социализации становится трудовая занятость: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работа помогает реализовать личностный потенциал, обрести независимость и уверенность в собственных силах.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Премии </a:t>
            </a:r>
            <a:r>
              <a:rPr lang="ru" sz="11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HR-бренд-2021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«Мои Документы» стали победителями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номинации «Равные возможности».  Ее получают только те работодатели, которые обеспечивают лучшие условия труда людям с инвалидностью.  </a:t>
            </a:r>
            <a:endParaRPr sz="11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9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" name="Google Shape;752;p39"/>
          <p:cNvCxnSpPr/>
          <p:nvPr/>
        </p:nvCxnSpPr>
        <p:spPr>
          <a:xfrm>
            <a:off x="1416014" y="4803998"/>
            <a:ext cx="606330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753" name="Google Shape;753;p39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4" name="Google Shape;754;p39"/>
          <p:cNvGrpSpPr/>
          <p:nvPr/>
        </p:nvGrpSpPr>
        <p:grpSpPr>
          <a:xfrm>
            <a:off x="6090287" y="235237"/>
            <a:ext cx="1180244" cy="1172950"/>
            <a:chOff x="423281" y="173956"/>
            <a:chExt cx="1687115" cy="1675644"/>
          </a:xfrm>
        </p:grpSpPr>
        <p:sp>
          <p:nvSpPr>
            <p:cNvPr id="755" name="Google Shape;755;p39"/>
            <p:cNvSpPr/>
            <p:nvPr/>
          </p:nvSpPr>
          <p:spPr>
            <a:xfrm>
              <a:off x="426468" y="19341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423281" y="17395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7" name="Google Shape;757;p39"/>
          <p:cNvGrpSpPr/>
          <p:nvPr/>
        </p:nvGrpSpPr>
        <p:grpSpPr>
          <a:xfrm>
            <a:off x="7782757" y="3644670"/>
            <a:ext cx="1180245" cy="1159328"/>
            <a:chOff x="1547664" y="3452978"/>
            <a:chExt cx="1260582" cy="1237470"/>
          </a:xfrm>
        </p:grpSpPr>
        <p:sp>
          <p:nvSpPr>
            <p:cNvPr id="758" name="Google Shape;758;p39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9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0" name="Google Shape;760;p39"/>
          <p:cNvSpPr/>
          <p:nvPr/>
        </p:nvSpPr>
        <p:spPr>
          <a:xfrm>
            <a:off x="251520" y="267494"/>
            <a:ext cx="577625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СОПРОВОЖДАЕМОЕ ТРУДОУСТРОЙСТВО ВОСПИТАННИКОВ ПНИ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9"/>
          <p:cNvSpPr/>
          <p:nvPr/>
        </p:nvSpPr>
        <p:spPr>
          <a:xfrm>
            <a:off x="280395" y="790303"/>
            <a:ext cx="5694425" cy="85907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по трудоустройству проживающих в психоневрологических интернатах </a:t>
            </a: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направлен на создание беспрепятственного пространства </a:t>
            </a:r>
            <a:b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жизни людей с ментальными особенностями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2" name="Google Shape;762;p39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19378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2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36" name="Google Shape;136;p2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2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 rot="10800000" flipH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0" name="Google Shape;140;p2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dirty="0">
                <a:solidFill>
                  <a:srgbClr val="E74825"/>
                </a:solidFill>
              </a:rPr>
              <a:t>~</a:t>
            </a:r>
            <a:r>
              <a:rPr lang="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746134" y="2556903"/>
            <a:ext cx="1111065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45" name="Google Shape;145;p2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7" name="Google Shape;147;p2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центров госуслуг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137</a:t>
            </a:r>
            <a:endParaRPr sz="32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1485083" y="3028725"/>
            <a:ext cx="972334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ФЛАГМАНСКИЕ ОФИСЫ </a:t>
            </a:r>
            <a:b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9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3259666" y="1581877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/>
          <p:nvPr/>
        </p:nvSpPr>
        <p:spPr>
          <a:xfrm>
            <a:off x="3259666" y="2235228"/>
            <a:ext cx="26724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2"/>
          <p:cNvSpPr/>
          <p:nvPr/>
        </p:nvSpPr>
        <p:spPr>
          <a:xfrm>
            <a:off x="1332076" y="3958383"/>
            <a:ext cx="267385" cy="58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" sz="3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2"/>
          <p:cNvSpPr/>
          <p:nvPr/>
        </p:nvSpPr>
        <p:spPr>
          <a:xfrm>
            <a:off x="1576398" y="4008430"/>
            <a:ext cx="881019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дней </a:t>
            </a:r>
            <a:b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неделю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2"/>
          <p:cNvGrpSpPr/>
          <p:nvPr/>
        </p:nvGrpSpPr>
        <p:grpSpPr>
          <a:xfrm>
            <a:off x="3847759" y="3014263"/>
            <a:ext cx="1659527" cy="649402"/>
            <a:chOff x="4289949" y="2050182"/>
            <a:chExt cx="1729787" cy="676895"/>
          </a:xfrm>
        </p:grpSpPr>
        <p:sp>
          <p:nvSpPr>
            <p:cNvPr id="162" name="Google Shape;162;p22"/>
            <p:cNvSpPr/>
            <p:nvPr/>
          </p:nvSpPr>
          <p:spPr>
            <a:xfrm>
              <a:off x="4289949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&gt;11 000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" name="Google Shape;164;p22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2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66" name="Google Shape;166;p2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&gt;7 500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284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8" name="Google Shape;168;p2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05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 том числе</a:t>
            </a:r>
            <a:endParaRPr sz="105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2"/>
          <p:cNvCxnSpPr/>
          <p:nvPr/>
        </p:nvCxnSpPr>
        <p:spPr>
          <a:xfrm>
            <a:off x="2732750" y="4803998"/>
            <a:ext cx="6144768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172" name="Google Shape;172;p22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73" name="Google Shape;173;p2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5" name="Google Shape;175;p2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3975800"/>
            <a:ext cx="527490" cy="531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2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флагманских офисов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ЦАО, ЮЗАО, ЮАО, ВАО,           ЮВАО, САО, СЗАО, ЗАО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Дворец </a:t>
            </a:r>
            <a:b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 ВДНХ*</a:t>
            </a:r>
            <a:endParaRPr sz="12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26836" y="3016484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" sz="9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ЦЕНТРЫ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181" name="Google Shape;181;p2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1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3085046"/>
            <a:ext cx="603174" cy="59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/>
          <p:nvPr/>
        </p:nvSpPr>
        <p:spPr>
          <a:xfrm>
            <a:off x="3294295" y="2689114"/>
            <a:ext cx="2447192" cy="33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*временно приостановил свою работу в связи </a:t>
            </a:r>
            <a:b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6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со сменой выставочных экспозиций павильона</a:t>
            </a:r>
            <a:endParaRPr sz="6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9691" y="639391"/>
            <a:ext cx="4171350" cy="2538179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40"/>
          <p:cNvSpPr/>
          <p:nvPr/>
        </p:nvSpPr>
        <p:spPr>
          <a:xfrm>
            <a:off x="4629691" y="3177570"/>
            <a:ext cx="4171349" cy="162642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40"/>
          <p:cNvSpPr txBox="1"/>
          <p:nvPr/>
        </p:nvSpPr>
        <p:spPr>
          <a:xfrm>
            <a:off x="5634473" y="4118531"/>
            <a:ext cx="1447761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30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7170454" y="4044421"/>
            <a:ext cx="1784061" cy="61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центров госуслуг Москвы,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размещена выставка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материалов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40"/>
          <p:cNvSpPr txBox="1"/>
          <p:nvPr/>
        </p:nvSpPr>
        <p:spPr>
          <a:xfrm>
            <a:off x="3954531" y="3750579"/>
            <a:ext cx="1934570" cy="97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&gt;15 000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0"/>
          <p:cNvSpPr/>
          <p:nvPr/>
        </p:nvSpPr>
        <p:spPr>
          <a:xfrm>
            <a:off x="4715538" y="4013692"/>
            <a:ext cx="1646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Великой Отечественной войны, переданных </a:t>
            </a:r>
            <a:b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хранение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40"/>
          <p:cNvSpPr txBox="1"/>
          <p:nvPr/>
        </p:nvSpPr>
        <p:spPr>
          <a:xfrm>
            <a:off x="49430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" sz="42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40"/>
          <p:cNvSpPr txBox="1"/>
          <p:nvPr/>
        </p:nvSpPr>
        <p:spPr>
          <a:xfrm>
            <a:off x="6167834" y="3277441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40"/>
          <p:cNvSpPr txBox="1"/>
          <p:nvPr/>
        </p:nvSpPr>
        <p:spPr>
          <a:xfrm>
            <a:off x="7179812" y="3527347"/>
            <a:ext cx="1678816" cy="53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выставки москвичами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0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992" y="756135"/>
            <a:ext cx="2963272" cy="635886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0"/>
          <p:cNvSpPr txBox="1"/>
          <p:nvPr/>
        </p:nvSpPr>
        <p:spPr>
          <a:xfrm>
            <a:off x="402992" y="1423014"/>
            <a:ext cx="3887068" cy="335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ПРОЕКТЕ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сохранение семейных реликвий и историй москвичей.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рамках акции через центры госуслуг в Главархив горожане могут передать свои материалы: фотографии, документы, письма, предметы быта и гардероба.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сохранить для следующих поколений.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переданных материалов в центрах госуслуг организована одноименная выставка. В экспозициях представлены интересные факты, документы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фотографии, познавательная инфографика, а также видео- и аудиоконтент, интерактивные тач-экраны </a:t>
            </a:r>
            <a:b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викторинами и играми.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0"/>
          <p:cNvSpPr/>
          <p:nvPr/>
        </p:nvSpPr>
        <p:spPr>
          <a:xfrm>
            <a:off x="4470166" y="3184842"/>
            <a:ext cx="1857158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2169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4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p40"/>
          <p:cNvCxnSpPr/>
          <p:nvPr/>
        </p:nvCxnSpPr>
        <p:spPr>
          <a:xfrm>
            <a:off x="1485900" y="4803998"/>
            <a:ext cx="7315139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783" name="Google Shape;783;p40"/>
          <p:cNvGrpSpPr/>
          <p:nvPr/>
        </p:nvGrpSpPr>
        <p:grpSpPr>
          <a:xfrm>
            <a:off x="4633417" y="275302"/>
            <a:ext cx="1180245" cy="1159328"/>
            <a:chOff x="395536" y="195486"/>
            <a:chExt cx="1687116" cy="1656184"/>
          </a:xfrm>
        </p:grpSpPr>
        <p:sp>
          <p:nvSpPr>
            <p:cNvPr id="784" name="Google Shape;784;p4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40"/>
          <p:cNvGrpSpPr/>
          <p:nvPr/>
        </p:nvGrpSpPr>
        <p:grpSpPr>
          <a:xfrm>
            <a:off x="7620795" y="2368019"/>
            <a:ext cx="1180245" cy="1159328"/>
            <a:chOff x="1547664" y="3452978"/>
            <a:chExt cx="1260582" cy="1237470"/>
          </a:xfrm>
        </p:grpSpPr>
        <p:sp>
          <p:nvSpPr>
            <p:cNvPr id="787" name="Google Shape;787;p40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9" name="Google Shape;789;p40"/>
          <p:cNvSpPr/>
          <p:nvPr/>
        </p:nvSpPr>
        <p:spPr>
          <a:xfrm>
            <a:off x="6711996" y="3737797"/>
            <a:ext cx="46358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4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40"/>
          <p:cNvCxnSpPr/>
          <p:nvPr/>
        </p:nvCxnSpPr>
        <p:spPr>
          <a:xfrm>
            <a:off x="251520" y="627534"/>
            <a:ext cx="432048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4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1"/>
          <p:cNvSpPr txBox="1"/>
          <p:nvPr/>
        </p:nvSpPr>
        <p:spPr>
          <a:xfrm>
            <a:off x="445479" y="1248472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8727" y="649479"/>
            <a:ext cx="2613606" cy="206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4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28726" y="2603829"/>
            <a:ext cx="2613607" cy="1817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41"/>
          <p:cNvGrpSpPr/>
          <p:nvPr/>
        </p:nvGrpSpPr>
        <p:grpSpPr>
          <a:xfrm>
            <a:off x="6228725" y="280623"/>
            <a:ext cx="1189951" cy="1168862"/>
            <a:chOff x="395536" y="195486"/>
            <a:chExt cx="1687116" cy="1656184"/>
          </a:xfrm>
        </p:grpSpPr>
        <p:sp>
          <p:nvSpPr>
            <p:cNvPr id="805" name="Google Shape;805;p4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1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41"/>
          <p:cNvGrpSpPr/>
          <p:nvPr/>
        </p:nvGrpSpPr>
        <p:grpSpPr>
          <a:xfrm>
            <a:off x="7652382" y="3620232"/>
            <a:ext cx="1189951" cy="1168862"/>
            <a:chOff x="1547664" y="3452978"/>
            <a:chExt cx="1260582" cy="1237470"/>
          </a:xfrm>
        </p:grpSpPr>
        <p:sp>
          <p:nvSpPr>
            <p:cNvPr id="808" name="Google Shape;808;p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10" name="Google Shape;810;p41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1" name="Google Shape;811;p4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41"/>
          <p:cNvSpPr/>
          <p:nvPr/>
        </p:nvSpPr>
        <p:spPr>
          <a:xfrm>
            <a:off x="251520" y="267494"/>
            <a:ext cx="770485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ДИАГНОСТИЧЕСКИЙ КОМПЛЕКС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41"/>
          <p:cNvCxnSpPr/>
          <p:nvPr/>
        </p:nvCxnSpPr>
        <p:spPr>
          <a:xfrm>
            <a:off x="1485900" y="4803998"/>
            <a:ext cx="6107596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41"/>
          <p:cNvSpPr/>
          <p:nvPr/>
        </p:nvSpPr>
        <p:spPr>
          <a:xfrm rot="10800000">
            <a:off x="3088261" y="883272"/>
            <a:ext cx="2808300" cy="368794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1"/>
          <p:cNvSpPr/>
          <p:nvPr/>
        </p:nvSpPr>
        <p:spPr>
          <a:xfrm>
            <a:off x="3981892" y="2343704"/>
            <a:ext cx="1584176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1"/>
          <p:cNvSpPr/>
          <p:nvPr/>
        </p:nvSpPr>
        <p:spPr>
          <a:xfrm>
            <a:off x="3064043" y="1673242"/>
            <a:ext cx="837192" cy="367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0" marR="0" lvl="0" indent="0" algn="r" rtl="0">
              <a:lnSpc>
                <a:spcPct val="1057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77</a:t>
            </a:r>
            <a:endParaRPr sz="26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1"/>
          <p:cNvSpPr/>
          <p:nvPr/>
        </p:nvSpPr>
        <p:spPr>
          <a:xfrm>
            <a:off x="4000147" y="1577919"/>
            <a:ext cx="1719092" cy="4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</a:t>
            </a:r>
            <a:b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«Мои Документы»</a:t>
            </a:r>
            <a:endParaRPr/>
          </a:p>
        </p:txBody>
      </p:sp>
      <p:sp>
        <p:nvSpPr>
          <p:cNvPr id="818" name="Google Shape;818;p41"/>
          <p:cNvSpPr/>
          <p:nvPr/>
        </p:nvSpPr>
        <p:spPr>
          <a:xfrm>
            <a:off x="475741" y="2674727"/>
            <a:ext cx="2509604" cy="1071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0" marR="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623B2A"/>
                </a:solidFill>
              </a:rPr>
              <a:t>Во всех флагманских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dirty="0">
                <a:solidFill>
                  <a:srgbClr val="623B2A"/>
                </a:solidFill>
              </a:rPr>
              <a:t>офисах размещены </a:t>
            </a:r>
            <a:br>
              <a:rPr lang="ru" dirty="0">
                <a:solidFill>
                  <a:srgbClr val="623B2A"/>
                </a:solidFill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endParaRPr dirty="0"/>
          </a:p>
        </p:txBody>
      </p:sp>
      <p:sp>
        <p:nvSpPr>
          <p:cNvPr id="819" name="Google Shape;819;p41"/>
          <p:cNvSpPr/>
          <p:nvPr/>
        </p:nvSpPr>
        <p:spPr>
          <a:xfrm>
            <a:off x="3253163" y="3038433"/>
            <a:ext cx="648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19865" marR="0" lvl="0" indent="0" algn="r" rtl="0">
              <a:lnSpc>
                <a:spcPct val="6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>
                <a:solidFill>
                  <a:srgbClr val="E74825"/>
                </a:solidFill>
              </a:rPr>
              <a:t>8</a:t>
            </a:r>
            <a:endParaRPr sz="2600" b="1" i="0" u="none" strike="noStrike" cap="none">
              <a:solidFill>
                <a:srgbClr val="E74825"/>
              </a:solidFill>
            </a:endParaRPr>
          </a:p>
        </p:txBody>
      </p:sp>
      <p:sp>
        <p:nvSpPr>
          <p:cNvPr id="820" name="Google Shape;820;p41"/>
          <p:cNvSpPr/>
          <p:nvPr/>
        </p:nvSpPr>
        <p:spPr>
          <a:xfrm>
            <a:off x="4027347" y="2960386"/>
            <a:ext cx="132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dirty="0"/>
          </a:p>
        </p:txBody>
      </p:sp>
      <p:sp>
        <p:nvSpPr>
          <p:cNvPr id="821" name="Google Shape;821;p41"/>
          <p:cNvSpPr/>
          <p:nvPr/>
        </p:nvSpPr>
        <p:spPr>
          <a:xfrm>
            <a:off x="4027347" y="3545525"/>
            <a:ext cx="1664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0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>
            <a:off x="3136051" y="3657915"/>
            <a:ext cx="765184" cy="4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br>
              <a:rPr lang="ru" sz="2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>
            <a:off x="2627285" y="1998400"/>
            <a:ext cx="1269240" cy="76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2600" b="1" dirty="0">
                <a:solidFill>
                  <a:srgbClr val="E74825"/>
                </a:solidFill>
              </a:rPr>
              <a:t>70</a:t>
            </a:r>
            <a:r>
              <a:rPr lang="ru" sz="2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dirty="0"/>
          </a:p>
          <a:p>
            <a:pPr marR="0" lvl="0" indent="0" algn="r" rtl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dirty="0"/>
          </a:p>
        </p:txBody>
      </p:sp>
      <p:sp>
        <p:nvSpPr>
          <p:cNvPr id="2" name="object 23">
            <a:extLst>
              <a:ext uri="{FF2B5EF4-FFF2-40B4-BE49-F238E27FC236}">
                <a16:creationId xmlns="" xmlns:a16="http://schemas.microsoft.com/office/drawing/2014/main" id="{360B4424-71DF-1897-15FC-F417ED91ACC7}"/>
              </a:ext>
            </a:extLst>
          </p:cNvPr>
          <p:cNvSpPr/>
          <p:nvPr/>
        </p:nvSpPr>
        <p:spPr>
          <a:xfrm>
            <a:off x="3280067" y="1042933"/>
            <a:ext cx="2628292" cy="392881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СОВРЕМЕННЫЙ </a:t>
            </a:r>
            <a:b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spc="-7" dirty="0">
                <a:solidFill>
                  <a:srgbClr val="623B2A"/>
                </a:solidFill>
                <a:latin typeface="Arial" pitchFamily="34" charset="0"/>
                <a:cs typeface="Arial" pitchFamily="34" charset="0"/>
              </a:rPr>
              <a:t>ДИАГНОСТИЧЕСКИЙ КОМПЛЕКС </a:t>
            </a:r>
          </a:p>
        </p:txBody>
      </p:sp>
      <p:sp>
        <p:nvSpPr>
          <p:cNvPr id="3" name="Google Shape;844;p52">
            <a:extLst>
              <a:ext uri="{FF2B5EF4-FFF2-40B4-BE49-F238E27FC236}">
                <a16:creationId xmlns="" xmlns:a16="http://schemas.microsoft.com/office/drawing/2014/main" id="{5032566E-8A82-1AA2-FFE0-123865D7D2F5}"/>
              </a:ext>
            </a:extLst>
          </p:cNvPr>
          <p:cNvSpPr/>
          <p:nvPr/>
        </p:nvSpPr>
        <p:spPr>
          <a:xfrm>
            <a:off x="249249" y="883274"/>
            <a:ext cx="2781533" cy="139444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849;p52">
            <a:extLst>
              <a:ext uri="{FF2B5EF4-FFF2-40B4-BE49-F238E27FC236}">
                <a16:creationId xmlns="" xmlns:a16="http://schemas.microsoft.com/office/drawing/2014/main" id="{1904A909-CED8-3CC9-1868-4306B1888B8D}"/>
              </a:ext>
            </a:extLst>
          </p:cNvPr>
          <p:cNvSpPr txBox="1"/>
          <p:nvPr/>
        </p:nvSpPr>
        <p:spPr>
          <a:xfrm>
            <a:off x="445479" y="1079141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0;p52">
            <a:extLst>
              <a:ext uri="{FF2B5EF4-FFF2-40B4-BE49-F238E27FC236}">
                <a16:creationId xmlns="" xmlns:a16="http://schemas.microsoft.com/office/drawing/2014/main" id="{46A7EF17-CBA4-C9C8-B43D-83582C0E3135}"/>
              </a:ext>
            </a:extLst>
          </p:cNvPr>
          <p:cNvSpPr txBox="1"/>
          <p:nvPr/>
        </p:nvSpPr>
        <p:spPr>
          <a:xfrm>
            <a:off x="458429" y="1424063"/>
            <a:ext cx="2297661" cy="608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ED33606-E0B8-FCDB-503F-B4E2F79FA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73" y="2601095"/>
            <a:ext cx="2728752" cy="18191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ABAEFE4-1DAA-2EEB-4C7D-77B0E8D321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3573" y="650025"/>
            <a:ext cx="2728752" cy="1954783"/>
          </a:xfrm>
          <a:prstGeom prst="rect">
            <a:avLst/>
          </a:prstGeom>
        </p:spPr>
      </p:pic>
      <p:sp>
        <p:nvSpPr>
          <p:cNvPr id="3" name="Google Shape;630;p35">
            <a:extLst>
              <a:ext uri="{FF2B5EF4-FFF2-40B4-BE49-F238E27FC236}">
                <a16:creationId xmlns="" xmlns:a16="http://schemas.microsoft.com/office/drawing/2014/main" id="{E7D9D08D-A663-00BE-53E8-B57159715BDF}"/>
              </a:ext>
            </a:extLst>
          </p:cNvPr>
          <p:cNvSpPr/>
          <p:nvPr/>
        </p:nvSpPr>
        <p:spPr>
          <a:xfrm>
            <a:off x="280394" y="1418884"/>
            <a:ext cx="5694425" cy="14083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lvl="0" indent="0" rtl="0">
              <a:spcAft>
                <a:spcPts val="0"/>
              </a:spcAft>
              <a:buNone/>
            </a:pPr>
            <a:r>
              <a:rPr lang="ru-RU" sz="1100" dirty="0">
                <a:solidFill>
                  <a:srgbClr val="623B2A"/>
                </a:solidFill>
              </a:rPr>
              <a:t>Во всех центрах госуслуг столицы есть </a:t>
            </a:r>
            <a:r>
              <a:rPr lang="ru-RU" sz="1100" b="1" dirty="0">
                <a:solidFill>
                  <a:srgbClr val="623B2A"/>
                </a:solidFill>
              </a:rPr>
              <a:t>зона обмена книгами. </a:t>
            </a:r>
            <a:r>
              <a:rPr lang="ru-RU" sz="1100" dirty="0">
                <a:solidFill>
                  <a:srgbClr val="623B2A"/>
                </a:solidFill>
              </a:rPr>
              <a:t>Здесь доступны произведения в электронном формате. Жители могут отсканировать QR-коды </a:t>
            </a:r>
            <a:br>
              <a:rPr lang="ru-RU" sz="1100" dirty="0">
                <a:solidFill>
                  <a:srgbClr val="623B2A"/>
                </a:solidFill>
              </a:rPr>
            </a:br>
            <a:r>
              <a:rPr lang="ru-RU" sz="1100" dirty="0">
                <a:solidFill>
                  <a:srgbClr val="623B2A"/>
                </a:solidFill>
              </a:rPr>
              <a:t>со ссылками на тексты известных произведений, которые регулярно обновляются. Для тех, кто привык к традиционному формату литературы, в центрах можно оставить свою книгу и взять любую понравившуюся. Кроме этого, жители столицы смогут ознакомиться с афишей ближайших городских мероприятий.</a:t>
            </a:r>
          </a:p>
        </p:txBody>
      </p:sp>
      <p:sp>
        <p:nvSpPr>
          <p:cNvPr id="829" name="Google Shape;829;p42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2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2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2"/>
          <p:cNvSpPr txBox="1"/>
          <p:nvPr/>
        </p:nvSpPr>
        <p:spPr>
          <a:xfrm>
            <a:off x="445479" y="1079141"/>
            <a:ext cx="18003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" name="Google Shape;834;p42"/>
          <p:cNvGrpSpPr/>
          <p:nvPr/>
        </p:nvGrpSpPr>
        <p:grpSpPr>
          <a:xfrm>
            <a:off x="6113573" y="280632"/>
            <a:ext cx="1189923" cy="1168935"/>
            <a:chOff x="395536" y="195486"/>
            <a:chExt cx="1687116" cy="1656184"/>
          </a:xfrm>
        </p:grpSpPr>
        <p:sp>
          <p:nvSpPr>
            <p:cNvPr id="835" name="Google Shape;835;p4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42"/>
          <p:cNvGrpSpPr/>
          <p:nvPr/>
        </p:nvGrpSpPr>
        <p:grpSpPr>
          <a:xfrm>
            <a:off x="7651922" y="3619879"/>
            <a:ext cx="1190497" cy="1169412"/>
            <a:chOff x="1547127" y="3452450"/>
            <a:chExt cx="1261119" cy="1237998"/>
          </a:xfrm>
        </p:grpSpPr>
        <p:sp>
          <p:nvSpPr>
            <p:cNvPr id="838" name="Google Shape;838;p42"/>
            <p:cNvSpPr/>
            <p:nvPr/>
          </p:nvSpPr>
          <p:spPr>
            <a:xfrm rot="10800000">
              <a:off x="1570248" y="3452450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2"/>
            <p:cNvSpPr/>
            <p:nvPr/>
          </p:nvSpPr>
          <p:spPr>
            <a:xfrm rot="10800000">
              <a:off x="1547127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40" name="Google Shape;840;p42"/>
          <p:cNvCxnSpPr/>
          <p:nvPr/>
        </p:nvCxnSpPr>
        <p:spPr>
          <a:xfrm>
            <a:off x="251520" y="627534"/>
            <a:ext cx="56943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41" name="Google Shape;841;p4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2"/>
          <p:cNvSpPr/>
          <p:nvPr/>
        </p:nvSpPr>
        <p:spPr>
          <a:xfrm>
            <a:off x="251520" y="267494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>
                <a:solidFill>
                  <a:srgbClr val="561C0E"/>
                </a:solidFill>
              </a:rPr>
              <a:t>КУЛЬТУРНО-ПРОСВЕТИТЕЛЬСКИЕ ПРОЕКТЫ</a:t>
            </a: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3" name="Google Shape;843;p42"/>
          <p:cNvCxnSpPr/>
          <p:nvPr/>
        </p:nvCxnSpPr>
        <p:spPr>
          <a:xfrm>
            <a:off x="1485900" y="4803998"/>
            <a:ext cx="6107700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44" name="Google Shape;844;p42"/>
          <p:cNvSpPr/>
          <p:nvPr/>
        </p:nvSpPr>
        <p:spPr>
          <a:xfrm>
            <a:off x="3237650" y="3590185"/>
            <a:ext cx="7653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b" anchorCtr="0">
            <a:noAutofit/>
          </a:bodyPr>
          <a:lstStyle/>
          <a:p>
            <a:pPr marL="19865" marR="0" lvl="0" indent="0" algn="r" rtl="0">
              <a:lnSpc>
                <a:spcPct val="6923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42"/>
          <p:cNvSpPr txBox="1"/>
          <p:nvPr/>
        </p:nvSpPr>
        <p:spPr>
          <a:xfrm>
            <a:off x="1244925" y="3267925"/>
            <a:ext cx="471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48" name="Google Shape;848;p42"/>
          <p:cNvSpPr txBox="1"/>
          <p:nvPr/>
        </p:nvSpPr>
        <p:spPr>
          <a:xfrm>
            <a:off x="345469" y="2687012"/>
            <a:ext cx="5616956" cy="18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623B2A"/>
                </a:solidFill>
              </a:rPr>
              <a:t>На открытии флагманского офиса СЗАО </a:t>
            </a:r>
            <a:r>
              <a:rPr lang="ru" sz="1100" b="1" dirty="0">
                <a:solidFill>
                  <a:srgbClr val="561C0E"/>
                </a:solidFill>
              </a:rPr>
              <a:t>появилась выставка, посвященная выдающейся ли</a:t>
            </a:r>
            <a:r>
              <a:rPr lang="ru" sz="1100" b="1" dirty="0">
                <a:solidFill>
                  <a:srgbClr val="623B2A"/>
                </a:solidFill>
              </a:rPr>
              <a:t>чн</a:t>
            </a:r>
            <a:r>
              <a:rPr lang="ru" sz="1100" b="1" dirty="0">
                <a:solidFill>
                  <a:srgbClr val="561C0E"/>
                </a:solidFill>
              </a:rPr>
              <a:t>ости</a:t>
            </a:r>
            <a:r>
              <a:rPr lang="ru" sz="1100" dirty="0">
                <a:solidFill>
                  <a:srgbClr val="623B2A"/>
                </a:solidFill>
              </a:rPr>
              <a:t>. Жителям стала доступна выставка о Корнее Чуковском. При открытии флагмана ЗАО стала доступна следующая экспозиция, посвященная 130-летию со дня рождения </a:t>
            </a:r>
            <a:r>
              <a:rPr lang="ru" sz="1100" b="1" dirty="0">
                <a:solidFill>
                  <a:srgbClr val="561C0E"/>
                </a:solidFill>
              </a:rPr>
              <a:t>Владимира Маяковского</a:t>
            </a:r>
            <a:r>
              <a:rPr lang="ru" sz="1100" dirty="0">
                <a:solidFill>
                  <a:srgbClr val="623B2A"/>
                </a:solidFill>
              </a:rPr>
              <a:t>.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На выставке жители узнают о личности, жизни и творчестве поэта через произведения, фотографии, цитаты и воспоминания автора и его современников. Посмотреть выставку можно во всех флагманских офисах госуслуг </a:t>
            </a:r>
            <a:br>
              <a:rPr lang="ru" sz="1100" dirty="0">
                <a:solidFill>
                  <a:srgbClr val="623B2A"/>
                </a:solidFill>
              </a:rPr>
            </a:br>
            <a:r>
              <a:rPr lang="ru" sz="1100" dirty="0">
                <a:solidFill>
                  <a:srgbClr val="623B2A"/>
                </a:solidFill>
              </a:rPr>
              <a:t>«Мои Документы». В дальнейшем экспозиции будут обновляться.</a:t>
            </a:r>
            <a:endParaRPr sz="1100" dirty="0">
              <a:solidFill>
                <a:srgbClr val="623B2A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rgbClr val="0E0E0F"/>
              </a:solidFill>
            </a:endParaRPr>
          </a:p>
        </p:txBody>
      </p:sp>
      <p:sp>
        <p:nvSpPr>
          <p:cNvPr id="2" name="Google Shape;761;p39">
            <a:extLst>
              <a:ext uri="{FF2B5EF4-FFF2-40B4-BE49-F238E27FC236}">
                <a16:creationId xmlns="" xmlns:a16="http://schemas.microsoft.com/office/drawing/2014/main" id="{29ABC2C9-9FE0-42F4-C2AD-6D6611C5DB03}"/>
              </a:ext>
            </a:extLst>
          </p:cNvPr>
          <p:cNvSpPr/>
          <p:nvPr/>
        </p:nvSpPr>
        <p:spPr>
          <a:xfrm>
            <a:off x="280395" y="790304"/>
            <a:ext cx="5694425" cy="63375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2022 году </a:t>
            </a:r>
            <a:r>
              <a:rPr lang="ru-RU" sz="12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впервые запустили</a:t>
            </a: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просветительские проекты.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3"/>
          <p:cNvSpPr/>
          <p:nvPr/>
        </p:nvSpPr>
        <p:spPr>
          <a:xfrm>
            <a:off x="323527" y="2906905"/>
            <a:ext cx="5435138" cy="151040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1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Тренеры Учебного центра </a:t>
            </a: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 это ранее работавшие в окнах специалисты, которые успешно освоили услуги различных направлений и на основе своего опыта и знаний обучают слушателей, а также профессиональные бизнес-тренеры, которые обучают новичков и руководителей техникам эффективной коммуникации, развитию стрессоустойчивости и алгоритмам работы </a:t>
            </a:r>
            <a:b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 нестандартных ситуациях.</a:t>
            </a:r>
            <a:endParaRPr dirty="0"/>
          </a:p>
        </p:txBody>
      </p:sp>
      <p:pic>
        <p:nvPicPr>
          <p:cNvPr id="854" name="Google Shape;854;p4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2519039"/>
            <a:ext cx="2829602" cy="190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71" y="612906"/>
            <a:ext cx="2829602" cy="1931416"/>
          </a:xfrm>
          <a:prstGeom prst="rect">
            <a:avLst/>
          </a:prstGeom>
          <a:noFill/>
          <a:ln>
            <a:noFill/>
          </a:ln>
        </p:spPr>
      </p:pic>
      <p:sp>
        <p:nvSpPr>
          <p:cNvPr id="856" name="Google Shape;856;p43"/>
          <p:cNvSpPr/>
          <p:nvPr/>
        </p:nvSpPr>
        <p:spPr>
          <a:xfrm>
            <a:off x="3199994" y="954228"/>
            <a:ext cx="2563611" cy="158904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" sz="13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— 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основа профессионального предоставления государственных услуг </a:t>
            </a:r>
            <a:b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наших центрах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4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4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9" name="Google Shape;859;p4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p43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61" name="Google Shape;861;p4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025" y="1124822"/>
            <a:ext cx="2414706" cy="12478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2" name="Google Shape;862;p43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63" name="Google Shape;863;p43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3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" name="Google Shape;865;p43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66" name="Google Shape;866;p4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4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9" name="Google Shape;869;p43"/>
          <p:cNvCxnSpPr/>
          <p:nvPr/>
        </p:nvCxnSpPr>
        <p:spPr>
          <a:xfrm>
            <a:off x="286705" y="604767"/>
            <a:ext cx="5471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4"/>
          <p:cNvSpPr/>
          <p:nvPr/>
        </p:nvSpPr>
        <p:spPr>
          <a:xfrm>
            <a:off x="2987824" y="885428"/>
            <a:ext cx="2967874" cy="9926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44"/>
          <p:cNvSpPr txBox="1">
            <a:spLocks noGrp="1"/>
          </p:cNvSpPr>
          <p:nvPr>
            <p:ph type="body" idx="1"/>
          </p:nvPr>
        </p:nvSpPr>
        <p:spPr>
          <a:xfrm>
            <a:off x="382605" y="2039555"/>
            <a:ext cx="5477100" cy="2572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b="1" dirty="0">
                <a:solidFill>
                  <a:srgbClr val="E74825"/>
                </a:solidFill>
              </a:rPr>
              <a:t>Тренеры «Академии искреннего сервиса» </a:t>
            </a:r>
            <a:r>
              <a:rPr lang="ru" sz="1100" dirty="0">
                <a:solidFill>
                  <a:schemeClr val="dk1"/>
                </a:solidFill>
              </a:rPr>
              <a:t>помогают сотрудникам офисов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«Мои Документы» в формировании лидерского потенциала, развитии эмоционального интеллекта, метанавыков — всё это с целью поддержания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развития внутренних ценностей, мотивации сотрудников в освоении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и применении новых моделей поведения на уровне лучших сервисных практик.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Также в «Академии искреннего сервиса» </a:t>
            </a:r>
            <a:r>
              <a:rPr lang="ru" sz="1100" b="1" dirty="0">
                <a:solidFill>
                  <a:srgbClr val="E74825"/>
                </a:solidFill>
              </a:rPr>
              <a:t>обучаются специалисты направления «Мой администратор» </a:t>
            </a:r>
            <a:r>
              <a:rPr lang="ru" sz="1100" dirty="0">
                <a:solidFill>
                  <a:schemeClr val="dk1"/>
                </a:solidFill>
              </a:rPr>
              <a:t>перед выходом на работу в поликлиники и флагманские центры больниц. </a:t>
            </a:r>
            <a:br>
              <a:rPr lang="ru" sz="1100" dirty="0">
                <a:solidFill>
                  <a:schemeClr val="dk1"/>
                </a:solidFill>
              </a:rPr>
            </a:b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" sz="1100" dirty="0">
                <a:solidFill>
                  <a:schemeClr val="dk1"/>
                </a:solidFill>
              </a:rPr>
              <a:t>Все специалисты направления </a:t>
            </a:r>
            <a:r>
              <a:rPr lang="ru" sz="1100" b="1" dirty="0">
                <a:solidFill>
                  <a:srgbClr val="E74825"/>
                </a:solidFill>
              </a:rPr>
              <a:t>«Мой администратор»</a:t>
            </a:r>
            <a:r>
              <a:rPr lang="ru" sz="1100" dirty="0">
                <a:solidFill>
                  <a:schemeClr val="dk1"/>
                </a:solidFill>
              </a:rPr>
              <a:t> перед выходом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столичные медицинские учреждения проходят обучение, посвященное развитию навыков проактивного поведения и общения с посетителями, погружению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ценности культуры искреннего сервиса для дальнейшей трансляции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медицинские организации.</a:t>
            </a:r>
            <a:endParaRPr sz="1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100" dirty="0"/>
          </a:p>
          <a:p>
            <a:pPr marL="0" lvl="0" indent="0" algn="l" rtl="0">
              <a:lnSpc>
                <a:spcPct val="114285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sp>
        <p:nvSpPr>
          <p:cNvPr id="876" name="Google Shape;876;p4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8" name="Google Shape;878;p4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9" name="Google Shape;879;p44"/>
          <p:cNvCxnSpPr/>
          <p:nvPr/>
        </p:nvCxnSpPr>
        <p:spPr>
          <a:xfrm>
            <a:off x="2987824" y="4813324"/>
            <a:ext cx="458579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880" name="Google Shape;88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2869" y="648176"/>
            <a:ext cx="2829603" cy="188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2869" y="2534578"/>
            <a:ext cx="2829608" cy="18864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2" name="Google Shape;882;p44"/>
          <p:cNvGrpSpPr/>
          <p:nvPr/>
        </p:nvGrpSpPr>
        <p:grpSpPr>
          <a:xfrm>
            <a:off x="7662046" y="3590074"/>
            <a:ext cx="1230429" cy="1208643"/>
            <a:chOff x="1547126" y="3452451"/>
            <a:chExt cx="1261121" cy="1237998"/>
          </a:xfrm>
        </p:grpSpPr>
        <p:sp>
          <p:nvSpPr>
            <p:cNvPr id="883" name="Google Shape;883;p44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4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" name="Google Shape;885;p44"/>
          <p:cNvGrpSpPr/>
          <p:nvPr/>
        </p:nvGrpSpPr>
        <p:grpSpPr>
          <a:xfrm>
            <a:off x="6062870" y="267494"/>
            <a:ext cx="1229928" cy="1208069"/>
            <a:chOff x="395536" y="195486"/>
            <a:chExt cx="1687116" cy="1656184"/>
          </a:xfrm>
        </p:grpSpPr>
        <p:sp>
          <p:nvSpPr>
            <p:cNvPr id="886" name="Google Shape;886;p4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8" name="Google Shape;888;p44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АКАДЕМИЯ ИСКРЕННЕГО СЕРВИСА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9" name="Google Shape;889;p44"/>
          <p:cNvCxnSpPr/>
          <p:nvPr/>
        </p:nvCxnSpPr>
        <p:spPr>
          <a:xfrm>
            <a:off x="286705" y="604767"/>
            <a:ext cx="5668993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0" name="Google Shape;890;p44"/>
          <p:cNvSpPr/>
          <p:nvPr/>
        </p:nvSpPr>
        <p:spPr>
          <a:xfrm>
            <a:off x="249249" y="883274"/>
            <a:ext cx="2596693" cy="986623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2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2021 году открылся образовательный центр </a:t>
            </a:r>
            <a:b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«Академия искреннего сервиса»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44"/>
          <p:cNvSpPr txBox="1"/>
          <p:nvPr/>
        </p:nvSpPr>
        <p:spPr>
          <a:xfrm>
            <a:off x="3050310" y="622305"/>
            <a:ext cx="2928152" cy="128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3600" b="1" i="0" u="none" strike="noStrike" cap="none" baseline="-2500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6 тыс. </a:t>
            </a:r>
            <a:endParaRPr sz="3600" b="1" i="0" u="none" strike="noStrike" cap="none" baseline="-2500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сотрудников центров госуслуг прошли обучение в образовательном центре «Академия искреннего сервиса»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123478"/>
            <a:ext cx="835224" cy="3535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843558"/>
            <a:ext cx="8828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ru-RU" sz="1800" b="1" i="1" kern="1200" dirty="0" smtClean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Центр </a:t>
            </a:r>
            <a:r>
              <a:rPr lang="ru-RU" sz="1800" b="1" i="1" kern="1200" dirty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государственных услуг «Мои документы» района Сокольники расположен по адресу: г. </a:t>
            </a:r>
            <a:r>
              <a:rPr lang="ru-RU" sz="1800" b="1" i="1" kern="1200" dirty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Москва, ул. Стромынка, д. 2; общая площадь 1819,4 </a:t>
            </a:r>
            <a:r>
              <a:rPr lang="ru-RU" sz="1800" b="1" i="1" kern="1200" dirty="0" err="1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кв.м</a:t>
            </a:r>
            <a:r>
              <a:rPr lang="ru-RU" sz="1800" b="1" i="1" kern="1200" dirty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размещается на 2-х этажах отдельно стоящего 2-х этажного здания. Центр функционирует с августа 2016 года. Прием осуществляется в 42 окнах (включая Отдел по Вопросам Миграции района Сокольники, который расположен в МФЦ). </a:t>
            </a:r>
          </a:p>
          <a:p>
            <a:pPr>
              <a:buClrTx/>
            </a:pPr>
            <a:r>
              <a:rPr lang="ru-RU" sz="1800" b="1" i="1" kern="1200" dirty="0" smtClean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За </a:t>
            </a:r>
            <a:r>
              <a:rPr lang="ru-RU" sz="1800" b="1" i="1" kern="1200" dirty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2023 год в нашем центр оказано 106208 услуг, из которых: 91535– прием и выдача готовых документов, 14 673– консультаций в окнах приема и помощь в оформлении электронных услуг.</a:t>
            </a:r>
          </a:p>
          <a:p>
            <a:pPr>
              <a:buClrTx/>
              <a:buFontTx/>
              <a:buNone/>
            </a:pPr>
            <a:r>
              <a:rPr lang="ru-RU" sz="1800" b="1" i="1" kern="1200" dirty="0" smtClean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Среднее </a:t>
            </a:r>
            <a:r>
              <a:rPr lang="ru-RU" sz="1800" b="1" i="1" kern="1200" dirty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 обратившихся в будние дни – </a:t>
            </a:r>
            <a:r>
              <a:rPr lang="ru-RU" sz="1800" b="1" i="1" kern="1200" dirty="0" smtClean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380 </a:t>
            </a:r>
            <a:r>
              <a:rPr lang="ru-RU" sz="1800" b="1" i="1" kern="1200" dirty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в день, в выходные – </a:t>
            </a:r>
            <a:r>
              <a:rPr lang="ru-RU" sz="1800" b="1" i="1" kern="1200" dirty="0" smtClean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200 </a:t>
            </a:r>
            <a:r>
              <a:rPr lang="ru-RU" sz="1800" b="1" i="1" kern="1200" dirty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в день</a:t>
            </a:r>
            <a:r>
              <a:rPr lang="ru-RU" sz="1800" b="1" i="1" kern="1200" dirty="0" smtClean="0">
                <a:solidFill>
                  <a:srgbClr val="FF4E39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1800" b="1" i="1" kern="1200" dirty="0">
              <a:solidFill>
                <a:srgbClr val="FF4E39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67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00" y="123478"/>
            <a:ext cx="835224" cy="35359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30218"/>
              </p:ext>
            </p:extLst>
          </p:nvPr>
        </p:nvGraphicFramePr>
        <p:xfrm>
          <a:off x="1331640" y="822303"/>
          <a:ext cx="5757545" cy="3533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07"/>
                <a:gridCol w="1077038"/>
              </a:tblGrid>
              <a:tr h="5235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Росреестр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(ЕГРН, государственная регистрация прав);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15282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0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Оформление социальной карты;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9867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24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Услуги ЗАГС (государственная регистрация рождения, смерти, установления отцовства; заключение и расторжение брака; выдача повторных документов; проставление </a:t>
                      </a:r>
                      <a:r>
                        <a:rPr lang="ru-RU" sz="1100" i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апостиля</a:t>
                      </a:r>
                      <a:r>
                        <a:rPr lang="ru-RU" sz="11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);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8475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00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Предоставление доступа к подсистеме «Личный кабинет» (</a:t>
                      </a:r>
                      <a:r>
                        <a:rPr lang="en-US" sz="11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mos</a:t>
                      </a:r>
                      <a:r>
                        <a:rPr lang="ru-RU" sz="11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.</a:t>
                      </a:r>
                      <a:r>
                        <a:rPr lang="en-US" sz="11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ru</a:t>
                      </a:r>
                      <a:r>
                        <a:rPr lang="en-US" sz="11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11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и </a:t>
                      </a:r>
                      <a:r>
                        <a:rPr lang="en-US" sz="11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gosuslugi</a:t>
                      </a:r>
                      <a:r>
                        <a:rPr lang="ru-RU" sz="11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.</a:t>
                      </a:r>
                      <a:r>
                        <a:rPr lang="en-US" sz="1100" b="1" i="1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ru</a:t>
                      </a:r>
                      <a:r>
                        <a:rPr lang="ru-RU" sz="11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);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7539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24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b="1" i="1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Услуги ЖКХ (Единый Платежный Документ, Единый Жилищный Документ, выписки из домовой книги предоставление мер социальной поддержки);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200" b="1" i="1" u="none" strike="noStrike" cap="non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7161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200" b="1" i="1" u="none" strike="noStrike" cap="non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  <a:sym typeface="Arial"/>
                        </a:rPr>
                        <a:t>Регистрационный учет граждан РФ по месту пребывания и месту жительства;</a:t>
                      </a:r>
                      <a:endParaRPr lang="ru-RU" sz="1200" b="1" i="1" u="none" strike="noStrike" cap="non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6944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Оформление паспорта гражданина Российской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Федерации;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4205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Оформление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загранпаспорта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гражданина Российской Федерации 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(без электронного носителя).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3440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15616" y="382142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623B2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Наиболее востребованными услугами за </a:t>
            </a:r>
            <a:r>
              <a:rPr lang="ru-RU" altLang="ru-RU" sz="1600" b="1" dirty="0" smtClean="0">
                <a:solidFill>
                  <a:srgbClr val="623B2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</a:t>
            </a:r>
            <a:r>
              <a:rPr lang="ru-RU" altLang="ru-RU" sz="1600" b="1" dirty="0">
                <a:solidFill>
                  <a:srgbClr val="623B2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стали:</a:t>
            </a:r>
            <a:endParaRPr lang="ru-RU" altLang="ru-RU" sz="600" dirty="0">
              <a:solidFill>
                <a:srgbClr val="623B2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44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Московские центры </a:t>
            </a:r>
            <a:b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«Мои Документы» — </a:t>
            </a:r>
            <a: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лидеры в стране и мире </a:t>
            </a:r>
            <a:b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по предоставлению госуслуг.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Искренний сервис — 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это умение смотреть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ситуацию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позиции жителя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решать задачи </a:t>
            </a:r>
            <a:b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точки зрения его интересов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2995924" y="2287871"/>
            <a:ext cx="28083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307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Специалисты центров всегда помогают посетителям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 улыбкой и заботой.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Каждый из более 11 тысяч сотрудников соблюдает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МОСКОВСКИЙ СТАНДАРТ ГОСУСЛУГ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lang="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свод правил работы, который утвердил </a:t>
            </a:r>
            <a:b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Мэр Москвы С.С. Собянин.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28360" y="607839"/>
            <a:ext cx="2651814" cy="4218738"/>
          </a:xfrm>
          <a:prstGeom prst="rect">
            <a:avLst/>
          </a:prstGeom>
          <a:noFill/>
          <a:ln w="9525" cap="flat" cmpd="sng">
            <a:solidFill>
              <a:srgbClr val="F8F0E8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23"/>
          <p:cNvCxnSpPr/>
          <p:nvPr/>
        </p:nvCxnSpPr>
        <p:spPr>
          <a:xfrm>
            <a:off x="2987824" y="4813324"/>
            <a:ext cx="2808312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200" name="Google Shape;200;p2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3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ПРИНЦИПЫ РАБОТЫ ЦЕНТРОВ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2" name="Google Shape;202;p23"/>
          <p:cNvCxnSpPr/>
          <p:nvPr/>
        </p:nvCxnSpPr>
        <p:spPr>
          <a:xfrm>
            <a:off x="286705" y="604767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rot="10800000" flipH="1">
            <a:off x="276572" y="1275606"/>
            <a:ext cx="5768446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0208" y="2601076"/>
            <a:ext cx="2773396" cy="187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4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15" name="Google Shape;215;p2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2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91975" y="625895"/>
            <a:ext cx="2773396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4"/>
          <p:cNvGrpSpPr/>
          <p:nvPr/>
        </p:nvGrpSpPr>
        <p:grpSpPr>
          <a:xfrm>
            <a:off x="6091974" y="195486"/>
            <a:ext cx="1437523" cy="1489518"/>
            <a:chOff x="395536" y="195486"/>
            <a:chExt cx="1687116" cy="1656184"/>
          </a:xfrm>
        </p:grpSpPr>
        <p:sp>
          <p:nvSpPr>
            <p:cNvPr id="219" name="Google Shape;219;p2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1" name="Google Shape;221;p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/>
          <p:nvPr/>
        </p:nvSpPr>
        <p:spPr>
          <a:xfrm>
            <a:off x="292706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1597105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3007470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9475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726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01804" y="1497766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8096" y="1594062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4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31" name="Google Shape;231;p24"/>
          <p:cNvSpPr/>
          <p:nvPr/>
        </p:nvSpPr>
        <p:spPr>
          <a:xfrm>
            <a:off x="1109552" y="208472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68506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1877277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3210223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67318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941679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4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198" y="154409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426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7544" y="1586277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4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4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676" y="1386290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4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792249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24"/>
          <p:cNvCxnSpPr/>
          <p:nvPr/>
        </p:nvCxnSpPr>
        <p:spPr>
          <a:xfrm>
            <a:off x="271707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52" name="Google Shape;252;p24"/>
          <p:cNvSpPr/>
          <p:nvPr/>
        </p:nvSpPr>
        <p:spPr>
          <a:xfrm>
            <a:off x="4741513" y="2089760"/>
            <a:ext cx="12861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для зарядки моб. устройств</a:t>
            </a:r>
            <a:endParaRPr sz="1400" b="0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24"/>
          <p:cNvPicPr preferRelativeResize="0"/>
          <p:nvPr/>
        </p:nvPicPr>
        <p:blipFill rotWithShape="1">
          <a:blip r:embed="rId1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208" y="1556881"/>
            <a:ext cx="496355" cy="522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25"/>
          <p:cNvGrpSpPr/>
          <p:nvPr/>
        </p:nvGrpSpPr>
        <p:grpSpPr>
          <a:xfrm>
            <a:off x="7354243" y="3456284"/>
            <a:ext cx="1517336" cy="1489518"/>
            <a:chOff x="7144372" y="3317086"/>
            <a:chExt cx="1687116" cy="1656184"/>
          </a:xfrm>
        </p:grpSpPr>
        <p:sp>
          <p:nvSpPr>
            <p:cNvPr id="263" name="Google Shape;263;p25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25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66" name="Google Shape;266;p2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25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5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5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25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2" name="Google Shape;282;p25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p2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2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5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5"/>
          <p:cNvCxnSpPr/>
          <p:nvPr/>
        </p:nvCxnSpPr>
        <p:spPr>
          <a:xfrm>
            <a:off x="2706624" y="4803998"/>
            <a:ext cx="4504073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6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6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6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305" name="Google Shape;305;p26"/>
          <p:cNvGrpSpPr/>
          <p:nvPr/>
        </p:nvGrpSpPr>
        <p:grpSpPr>
          <a:xfrm>
            <a:off x="6808545" y="3618019"/>
            <a:ext cx="1569496" cy="465915"/>
            <a:chOff x="5970892" y="3773177"/>
            <a:chExt cx="1829132" cy="542989"/>
          </a:xfrm>
        </p:grpSpPr>
        <p:sp>
          <p:nvSpPr>
            <p:cNvPr id="306" name="Google Shape;306;p26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" sz="1600" b="1" dirty="0">
                  <a:solidFill>
                    <a:srgbClr val="E74825"/>
                  </a:solidFill>
                </a:rPr>
                <a:t>в подарок</a:t>
              </a:r>
              <a:endParaRPr sz="1600" b="1" dirty="0">
                <a:solidFill>
                  <a:srgbClr val="E74825"/>
                </a:solidFill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5970892" y="3773177"/>
              <a:ext cx="1635783" cy="2243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" dirty="0">
                  <a:solidFill>
                    <a:schemeClr val="dk2"/>
                  </a:solidFill>
                </a:rPr>
                <a:t>кофе</a:t>
              </a:r>
              <a:endParaRPr dirty="0">
                <a:solidFill>
                  <a:schemeClr val="dk2"/>
                </a:solidFill>
              </a:endParaRPr>
            </a:p>
          </p:txBody>
        </p:sp>
      </p:grpSp>
      <p:pic>
        <p:nvPicPr>
          <p:cNvPr id="308" name="Google Shape;30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2699792" y="3938271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" sz="1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2687855" y="354996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26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313" name="Google Shape;313;p26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6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6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6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2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26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26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6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6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6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26"/>
          <p:cNvCxnSpPr/>
          <p:nvPr/>
        </p:nvCxnSpPr>
        <p:spPr>
          <a:xfrm>
            <a:off x="2711849" y="4803998"/>
            <a:ext cx="618063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8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="" xmlns:a16="http://schemas.microsoft.com/office/drawing/2014/main" id="{03E2C4D7-14F2-48DA-8D0F-3923365BCE4A}"/>
              </a:ext>
            </a:extLst>
          </p:cNvPr>
          <p:cNvGraphicFramePr>
            <a:graphicFrameLocks noGrp="1"/>
          </p:cNvGraphicFramePr>
          <p:nvPr/>
        </p:nvGraphicFramePr>
        <p:xfrm>
          <a:off x="702653" y="938071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CCC7C0CD-E80D-4F6A-A955-CE1D173B91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740A770B-BDA0-4943-BE1B-263DA07D2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CF31B972-3CF5-45E7-8A6A-B27DEB9064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42A03CC3-C1E1-4DE2-9EBF-619709800A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4001AC8C-3BF4-4781-B0B8-31E9DA6751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0C75BAC2-2919-4AD3-AF81-25EC5969A3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99CC1015-955C-4BED-A306-54F201E83A96}"/>
              </a:ext>
            </a:extLst>
          </p:cNvPr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42" name="Нашивка 12">
              <a:extLst>
                <a:ext uri="{FF2B5EF4-FFF2-40B4-BE49-F238E27FC236}">
                  <a16:creationId xmlns="" xmlns:a16="http://schemas.microsoft.com/office/drawing/2014/main" id="{9A3893A1-E5C7-475D-8313-26C8DAB4975C}"/>
                </a:ext>
              </a:extLst>
            </p:cNvPr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="" xmlns:a16="http://schemas.microsoft.com/office/drawing/2014/main" id="{097033BA-01A5-4F58-94E8-E2A80F3CA395}"/>
                </a:ext>
              </a:extLst>
            </p:cNvPr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38C406F5-7895-49B8-A279-F056479CAB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0EE14397-4A75-4D8F-B161-605A9662CC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E5308CB-CF6E-4CC8-AE8B-38C962AE14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84158315-2F4C-4297-ACC5-375A0033BC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48" name="Заголовок 13">
            <a:extLst>
              <a:ext uri="{FF2B5EF4-FFF2-40B4-BE49-F238E27FC236}">
                <a16:creationId xmlns="" xmlns:a16="http://schemas.microsoft.com/office/drawing/2014/main" id="{8AE7F365-A437-4458-B988-AA3F30EEBBE5}"/>
              </a:ext>
            </a:extLst>
          </p:cNvPr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0C61EFE7-7B6A-4C9C-BCF1-E2FBD2C8446B}"/>
              </a:ext>
            </a:extLst>
          </p:cNvPr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AE3DF98B-6D16-4EC8-88C7-14E3C3D947EB}"/>
              </a:ext>
            </a:extLst>
          </p:cNvPr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66B57101-8DF1-43C6-BD63-036B39B81F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6B115C1-FDF3-4587-B2D0-4B5F961EAC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29BCA66C-4234-40DB-89C6-CF7AE021D9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BE1E30F4-9F02-4BA5-8477-AE1022E8BB7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7CBE2CE8-D929-46BE-8CBD-9F0AC177930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8BFA0A49-EA7F-4675-8164-923B56A8EE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3FA72113-6496-4185-BC8C-FF05B445115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5C9E291-F545-4DAF-B9BC-25CF8C516512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151C0FBD-0549-4A7B-87CE-5FC3B1A1B2A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EA95F6D-CE02-4820-AECF-85F6F52528AC}"/>
              </a:ext>
            </a:extLst>
          </p:cNvPr>
          <p:cNvCxnSpPr/>
          <p:nvPr/>
        </p:nvCxnSpPr>
        <p:spPr>
          <a:xfrm>
            <a:off x="539750" y="4803998"/>
            <a:ext cx="835273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C9AE3D97-8845-4528-81EE-32058FB8D6BB}"/>
              </a:ext>
            </a:extLst>
          </p:cNvPr>
          <p:cNvGraphicFramePr>
            <a:graphicFrameLocks noGrp="1"/>
          </p:cNvGraphicFramePr>
          <p:nvPr/>
        </p:nvGraphicFramePr>
        <p:xfrm>
          <a:off x="759744" y="90779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="" xmlns:a16="http://schemas.microsoft.com/office/drawing/2014/main" val="1939069964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1812854035"/>
                    </a:ext>
                  </a:extLst>
                </a:gridCol>
                <a:gridCol w="2753945">
                  <a:extLst>
                    <a:ext uri="{9D8B030D-6E8A-4147-A177-3AD203B41FA5}">
                      <a16:colId xmlns="" xmlns:a16="http://schemas.microsoft.com/office/drawing/2014/main" val="272344866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4692998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59571955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1860424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 rot="10800000" flipH="1">
            <a:off x="294764" y="1166036"/>
            <a:ext cx="8598088" cy="3277161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8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2023 ГОД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8"/>
          <p:cNvSpPr/>
          <p:nvPr/>
        </p:nvSpPr>
        <p:spPr>
          <a:xfrm>
            <a:off x="521127" y="4700957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2023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28"/>
          <p:cNvCxnSpPr/>
          <p:nvPr/>
        </p:nvCxnSpPr>
        <p:spPr>
          <a:xfrm>
            <a:off x="1938803" y="4830502"/>
            <a:ext cx="6924801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grpSp>
        <p:nvGrpSpPr>
          <p:cNvPr id="378" name="Google Shape;378;p28"/>
          <p:cNvGrpSpPr/>
          <p:nvPr/>
        </p:nvGrpSpPr>
        <p:grpSpPr>
          <a:xfrm>
            <a:off x="521122" y="1875927"/>
            <a:ext cx="2625647" cy="768092"/>
            <a:chOff x="521122" y="1239824"/>
            <a:chExt cx="2625647" cy="768092"/>
          </a:xfrm>
        </p:grpSpPr>
        <p:sp>
          <p:nvSpPr>
            <p:cNvPr id="379" name="Google Shape;379;p28"/>
            <p:cNvSpPr txBox="1"/>
            <p:nvPr/>
          </p:nvSpPr>
          <p:spPr>
            <a:xfrm>
              <a:off x="521122" y="1630890"/>
              <a:ext cx="2625647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Предоставление информации жилищного учета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0" name="Google Shape;380;p28"/>
            <p:cNvGrpSpPr/>
            <p:nvPr/>
          </p:nvGrpSpPr>
          <p:grpSpPr>
            <a:xfrm>
              <a:off x="521122" y="1239824"/>
              <a:ext cx="2170496" cy="421800"/>
              <a:chOff x="5862393" y="3229521"/>
              <a:chExt cx="2170496" cy="421800"/>
            </a:xfrm>
          </p:grpSpPr>
          <p:sp>
            <p:nvSpPr>
              <p:cNvPr id="381" name="Google Shape;381;p28"/>
              <p:cNvSpPr txBox="1"/>
              <p:nvPr/>
            </p:nvSpPr>
            <p:spPr>
              <a:xfrm>
                <a:off x="5862393" y="3229521"/>
                <a:ext cx="8904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8"/>
              <p:cNvSpPr/>
              <p:nvPr/>
            </p:nvSpPr>
            <p:spPr>
              <a:xfrm>
                <a:off x="6511386" y="3365965"/>
                <a:ext cx="152150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83" name="Google Shape;383;p28"/>
          <p:cNvSpPr txBox="1"/>
          <p:nvPr/>
        </p:nvSpPr>
        <p:spPr>
          <a:xfrm>
            <a:off x="509675" y="3873686"/>
            <a:ext cx="21990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Расчет (перерасчет) жилищно-коммунальных платежей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28"/>
          <p:cNvGrpSpPr/>
          <p:nvPr/>
        </p:nvGrpSpPr>
        <p:grpSpPr>
          <a:xfrm>
            <a:off x="509676" y="3480293"/>
            <a:ext cx="2002623" cy="420308"/>
            <a:chOff x="5862393" y="3896889"/>
            <a:chExt cx="2002623" cy="420308"/>
          </a:xfrm>
        </p:grpSpPr>
        <p:sp>
          <p:nvSpPr>
            <p:cNvPr id="385" name="Google Shape;385;p28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458205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28"/>
          <p:cNvGrpSpPr/>
          <p:nvPr/>
        </p:nvGrpSpPr>
        <p:grpSpPr>
          <a:xfrm>
            <a:off x="3388336" y="1871635"/>
            <a:ext cx="3002191" cy="941661"/>
            <a:chOff x="2835392" y="1871635"/>
            <a:chExt cx="3002191" cy="941661"/>
          </a:xfrm>
        </p:grpSpPr>
        <p:sp>
          <p:nvSpPr>
            <p:cNvPr id="388" name="Google Shape;388;p28"/>
            <p:cNvSpPr txBox="1"/>
            <p:nvPr/>
          </p:nvSpPr>
          <p:spPr>
            <a:xfrm>
              <a:off x="2835392" y="2266993"/>
              <a:ext cx="3002191" cy="5463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Регистрационный учет граждан РФ </a:t>
              </a:r>
              <a:b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 месту пребывания и по месту жительства в пределах РФ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9" name="Google Shape;389;p28"/>
            <p:cNvGrpSpPr/>
            <p:nvPr/>
          </p:nvGrpSpPr>
          <p:grpSpPr>
            <a:xfrm>
              <a:off x="2835393" y="1871635"/>
              <a:ext cx="2268121" cy="421800"/>
              <a:chOff x="5862393" y="4422296"/>
              <a:chExt cx="2268121" cy="421800"/>
            </a:xfrm>
          </p:grpSpPr>
          <p:sp>
            <p:nvSpPr>
              <p:cNvPr id="390" name="Google Shape;390;p28"/>
              <p:cNvSpPr txBox="1"/>
              <p:nvPr/>
            </p:nvSpPr>
            <p:spPr>
              <a:xfrm>
                <a:off x="5862393" y="4422296"/>
                <a:ext cx="8685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8"/>
              <p:cNvSpPr/>
              <p:nvPr/>
            </p:nvSpPr>
            <p:spPr>
              <a:xfrm>
                <a:off x="6520836" y="4558594"/>
                <a:ext cx="1609678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" name="Google Shape;392;p28"/>
          <p:cNvGrpSpPr/>
          <p:nvPr/>
        </p:nvGrpSpPr>
        <p:grpSpPr>
          <a:xfrm>
            <a:off x="6460599" y="1884836"/>
            <a:ext cx="2147457" cy="776052"/>
            <a:chOff x="6487613" y="1186144"/>
            <a:chExt cx="2147457" cy="776052"/>
          </a:xfrm>
        </p:grpSpPr>
        <p:sp>
          <p:nvSpPr>
            <p:cNvPr id="393" name="Google Shape;393;p28"/>
            <p:cNvSpPr txBox="1"/>
            <p:nvPr/>
          </p:nvSpPr>
          <p:spPr>
            <a:xfrm>
              <a:off x="6487613" y="1585170"/>
              <a:ext cx="1951184" cy="377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Кадастровый учет и (или) регистрация прав 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4" name="Google Shape;394;p28"/>
            <p:cNvGrpSpPr/>
            <p:nvPr/>
          </p:nvGrpSpPr>
          <p:grpSpPr>
            <a:xfrm>
              <a:off x="6487613" y="1186144"/>
              <a:ext cx="2147457" cy="421800"/>
              <a:chOff x="5895935" y="3182264"/>
              <a:chExt cx="2147457" cy="421800"/>
            </a:xfrm>
          </p:grpSpPr>
          <p:sp>
            <p:nvSpPr>
              <p:cNvPr id="395" name="Google Shape;395;p28"/>
              <p:cNvSpPr txBox="1"/>
              <p:nvPr/>
            </p:nvSpPr>
            <p:spPr>
              <a:xfrm>
                <a:off x="5895935" y="3182264"/>
                <a:ext cx="881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&gt;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1,2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6547719" y="3316446"/>
                <a:ext cx="1495673" cy="276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7" name="Google Shape;397;p28"/>
          <p:cNvGrpSpPr/>
          <p:nvPr/>
        </p:nvGrpSpPr>
        <p:grpSpPr>
          <a:xfrm>
            <a:off x="3390568" y="3474605"/>
            <a:ext cx="3197415" cy="606830"/>
            <a:chOff x="2897173" y="3352685"/>
            <a:chExt cx="3197415" cy="606830"/>
          </a:xfrm>
        </p:grpSpPr>
        <p:sp>
          <p:nvSpPr>
            <p:cNvPr id="398" name="Google Shape;398;p28"/>
            <p:cNvSpPr txBox="1"/>
            <p:nvPr/>
          </p:nvSpPr>
          <p:spPr>
            <a:xfrm>
              <a:off x="2897173" y="3751766"/>
              <a:ext cx="319741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38100" rIns="0" bIns="0" anchor="t" anchorCtr="0">
              <a:sp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" sz="1100" b="0" i="1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Выдача социальной карты</a:t>
              </a:r>
              <a:endParaRPr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9" name="Google Shape;399;p28"/>
            <p:cNvGrpSpPr/>
            <p:nvPr/>
          </p:nvGrpSpPr>
          <p:grpSpPr>
            <a:xfrm>
              <a:off x="2950570" y="3352685"/>
              <a:ext cx="2162984" cy="429470"/>
              <a:chOff x="5918022" y="3223833"/>
              <a:chExt cx="2162984" cy="429470"/>
            </a:xfrm>
          </p:grpSpPr>
          <p:sp>
            <p:nvSpPr>
              <p:cNvPr id="400" name="Google Shape;400;p28"/>
              <p:cNvSpPr txBox="1"/>
              <p:nvPr/>
            </p:nvSpPr>
            <p:spPr>
              <a:xfrm>
                <a:off x="5918022" y="3223833"/>
                <a:ext cx="920100" cy="42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75" rIns="0" bIns="0" anchor="t" anchorCtr="0">
                <a:spAutoFit/>
              </a:bodyPr>
              <a:lstStyle/>
              <a:p>
                <a:pPr marL="12700" marR="5080" lvl="0" indent="0" algn="l" rtl="0">
                  <a:lnSpc>
                    <a:spcPct val="843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" sz="24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~</a:t>
                </a:r>
                <a:r>
                  <a:rPr lang="ru" sz="2800" b="1" i="0" u="none" strike="noStrike" cap="none">
                    <a:solidFill>
                      <a:srgbClr val="E74825"/>
                    </a:solidFill>
                    <a:latin typeface="Arial"/>
                    <a:ea typeface="Arial"/>
                    <a:cs typeface="Arial"/>
                    <a:sym typeface="Arial"/>
                  </a:rPr>
                  <a:t>1,6</a:t>
                </a:r>
                <a:endParaRPr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6595406" y="3376403"/>
                <a:ext cx="14856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ru" sz="1200" b="1" i="0" u="none" strike="noStrike" cap="none">
                    <a:solidFill>
                      <a:srgbClr val="F04C30"/>
                    </a:solidFill>
                    <a:latin typeface="Arial"/>
                    <a:ea typeface="Arial"/>
                    <a:cs typeface="Arial"/>
                    <a:sym typeface="Arial"/>
                  </a:rPr>
                  <a:t>млн обращений</a:t>
                </a:r>
                <a:endParaRPr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02" name="Google Shape;402;p28"/>
          <p:cNvSpPr txBox="1"/>
          <p:nvPr/>
        </p:nvSpPr>
        <p:spPr>
          <a:xfrm>
            <a:off x="6495035" y="3873675"/>
            <a:ext cx="25923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</a:t>
            </a:r>
            <a:b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из реестра недвижимости (ЕГРН) 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28"/>
          <p:cNvGrpSpPr/>
          <p:nvPr/>
        </p:nvGrpSpPr>
        <p:grpSpPr>
          <a:xfrm>
            <a:off x="6449795" y="3478338"/>
            <a:ext cx="2689616" cy="420298"/>
            <a:chOff x="5671328" y="3231971"/>
            <a:chExt cx="1287300" cy="420298"/>
          </a:xfrm>
        </p:grpSpPr>
        <p:sp>
          <p:nvSpPr>
            <p:cNvPr id="404" name="Google Shape;404;p28"/>
            <p:cNvSpPr txBox="1"/>
            <p:nvPr/>
          </p:nvSpPr>
          <p:spPr>
            <a:xfrm>
              <a:off x="5671328" y="3231971"/>
              <a:ext cx="1287300" cy="420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780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6021977" y="3357683"/>
              <a:ext cx="698543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" sz="1200" b="1" i="0" u="none" strike="noStrike" cap="none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6" name="Google Shape;406;p28"/>
          <p:cNvSpPr/>
          <p:nvPr/>
        </p:nvSpPr>
        <p:spPr>
          <a:xfrm rot="10800000" flipH="1">
            <a:off x="2569342" y="975212"/>
            <a:ext cx="6324205" cy="45719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28"/>
          <p:cNvGrpSpPr/>
          <p:nvPr/>
        </p:nvGrpSpPr>
        <p:grpSpPr>
          <a:xfrm>
            <a:off x="7183943" y="2927152"/>
            <a:ext cx="660727" cy="659910"/>
            <a:chOff x="2860676" y="1841500"/>
            <a:chExt cx="1282700" cy="1281113"/>
          </a:xfrm>
        </p:grpSpPr>
        <p:sp>
          <p:nvSpPr>
            <p:cNvPr id="408" name="Google Shape;408;p28"/>
            <p:cNvSpPr/>
            <p:nvPr/>
          </p:nvSpPr>
          <p:spPr>
            <a:xfrm>
              <a:off x="2860676" y="1841500"/>
              <a:ext cx="1282700" cy="1281113"/>
            </a:xfrm>
            <a:custGeom>
              <a:avLst/>
              <a:gdLst/>
              <a:ahLst/>
              <a:cxnLst/>
              <a:rect l="l" t="t" r="r" b="b"/>
              <a:pathLst>
                <a:path w="695" h="695" extrusionOk="0">
                  <a:moveTo>
                    <a:pt x="481" y="318"/>
                  </a:moveTo>
                  <a:cubicBezTo>
                    <a:pt x="481" y="362"/>
                    <a:pt x="481" y="405"/>
                    <a:pt x="481" y="449"/>
                  </a:cubicBezTo>
                  <a:cubicBezTo>
                    <a:pt x="543" y="449"/>
                    <a:pt x="604" y="449"/>
                    <a:pt x="666" y="449"/>
                  </a:cubicBezTo>
                  <a:cubicBezTo>
                    <a:pt x="666" y="446"/>
                    <a:pt x="666" y="443"/>
                    <a:pt x="666" y="440"/>
                  </a:cubicBezTo>
                  <a:cubicBezTo>
                    <a:pt x="666" y="337"/>
                    <a:pt x="666" y="233"/>
                    <a:pt x="666" y="130"/>
                  </a:cubicBezTo>
                  <a:cubicBezTo>
                    <a:pt x="666" y="127"/>
                    <a:pt x="666" y="123"/>
                    <a:pt x="667" y="120"/>
                  </a:cubicBezTo>
                  <a:cubicBezTo>
                    <a:pt x="668" y="113"/>
                    <a:pt x="674" y="109"/>
                    <a:pt x="682" y="110"/>
                  </a:cubicBezTo>
                  <a:cubicBezTo>
                    <a:pt x="689" y="110"/>
                    <a:pt x="694" y="115"/>
                    <a:pt x="695" y="122"/>
                  </a:cubicBezTo>
                  <a:cubicBezTo>
                    <a:pt x="695" y="125"/>
                    <a:pt x="695" y="127"/>
                    <a:pt x="695" y="129"/>
                  </a:cubicBezTo>
                  <a:cubicBezTo>
                    <a:pt x="695" y="252"/>
                    <a:pt x="695" y="375"/>
                    <a:pt x="695" y="497"/>
                  </a:cubicBezTo>
                  <a:cubicBezTo>
                    <a:pt x="695" y="541"/>
                    <a:pt x="666" y="570"/>
                    <a:pt x="622" y="570"/>
                  </a:cubicBezTo>
                  <a:cubicBezTo>
                    <a:pt x="557" y="571"/>
                    <a:pt x="492" y="571"/>
                    <a:pt x="427" y="570"/>
                  </a:cubicBezTo>
                  <a:cubicBezTo>
                    <a:pt x="420" y="570"/>
                    <a:pt x="417" y="574"/>
                    <a:pt x="417" y="580"/>
                  </a:cubicBezTo>
                  <a:cubicBezTo>
                    <a:pt x="415" y="592"/>
                    <a:pt x="418" y="604"/>
                    <a:pt x="424" y="614"/>
                  </a:cubicBezTo>
                  <a:cubicBezTo>
                    <a:pt x="435" y="635"/>
                    <a:pt x="452" y="650"/>
                    <a:pt x="470" y="664"/>
                  </a:cubicBezTo>
                  <a:cubicBezTo>
                    <a:pt x="472" y="665"/>
                    <a:pt x="474" y="665"/>
                    <a:pt x="476" y="665"/>
                  </a:cubicBezTo>
                  <a:cubicBezTo>
                    <a:pt x="482" y="666"/>
                    <a:pt x="488" y="665"/>
                    <a:pt x="494" y="665"/>
                  </a:cubicBezTo>
                  <a:cubicBezTo>
                    <a:pt x="505" y="666"/>
                    <a:pt x="511" y="671"/>
                    <a:pt x="511" y="680"/>
                  </a:cubicBezTo>
                  <a:cubicBezTo>
                    <a:pt x="511" y="689"/>
                    <a:pt x="505" y="695"/>
                    <a:pt x="494" y="695"/>
                  </a:cubicBezTo>
                  <a:cubicBezTo>
                    <a:pt x="459" y="695"/>
                    <a:pt x="424" y="695"/>
                    <a:pt x="389" y="695"/>
                  </a:cubicBezTo>
                  <a:cubicBezTo>
                    <a:pt x="327" y="695"/>
                    <a:pt x="265" y="695"/>
                    <a:pt x="203" y="695"/>
                  </a:cubicBezTo>
                  <a:cubicBezTo>
                    <a:pt x="200" y="695"/>
                    <a:pt x="196" y="695"/>
                    <a:pt x="193" y="694"/>
                  </a:cubicBezTo>
                  <a:cubicBezTo>
                    <a:pt x="187" y="691"/>
                    <a:pt x="184" y="686"/>
                    <a:pt x="184" y="679"/>
                  </a:cubicBezTo>
                  <a:cubicBezTo>
                    <a:pt x="184" y="673"/>
                    <a:pt x="188" y="668"/>
                    <a:pt x="194" y="667"/>
                  </a:cubicBezTo>
                  <a:cubicBezTo>
                    <a:pt x="197" y="666"/>
                    <a:pt x="201" y="665"/>
                    <a:pt x="205" y="666"/>
                  </a:cubicBezTo>
                  <a:cubicBezTo>
                    <a:pt x="219" y="668"/>
                    <a:pt x="230" y="663"/>
                    <a:pt x="239" y="653"/>
                  </a:cubicBezTo>
                  <a:cubicBezTo>
                    <a:pt x="250" y="640"/>
                    <a:pt x="262" y="628"/>
                    <a:pt x="271" y="614"/>
                  </a:cubicBezTo>
                  <a:cubicBezTo>
                    <a:pt x="278" y="605"/>
                    <a:pt x="280" y="593"/>
                    <a:pt x="279" y="581"/>
                  </a:cubicBezTo>
                  <a:cubicBezTo>
                    <a:pt x="278" y="571"/>
                    <a:pt x="277" y="570"/>
                    <a:pt x="268" y="570"/>
                  </a:cubicBezTo>
                  <a:cubicBezTo>
                    <a:pt x="203" y="570"/>
                    <a:pt x="138" y="570"/>
                    <a:pt x="74" y="571"/>
                  </a:cubicBezTo>
                  <a:cubicBezTo>
                    <a:pt x="52" y="571"/>
                    <a:pt x="32" y="564"/>
                    <a:pt x="18" y="547"/>
                  </a:cubicBezTo>
                  <a:cubicBezTo>
                    <a:pt x="7" y="534"/>
                    <a:pt x="1" y="520"/>
                    <a:pt x="1" y="503"/>
                  </a:cubicBezTo>
                  <a:cubicBezTo>
                    <a:pt x="0" y="376"/>
                    <a:pt x="0" y="249"/>
                    <a:pt x="1" y="122"/>
                  </a:cubicBezTo>
                  <a:cubicBezTo>
                    <a:pt x="1" y="86"/>
                    <a:pt x="30" y="56"/>
                    <a:pt x="66" y="56"/>
                  </a:cubicBezTo>
                  <a:cubicBezTo>
                    <a:pt x="104" y="55"/>
                    <a:pt x="142" y="56"/>
                    <a:pt x="180" y="56"/>
                  </a:cubicBezTo>
                  <a:cubicBezTo>
                    <a:pt x="190" y="56"/>
                    <a:pt x="196" y="61"/>
                    <a:pt x="196" y="70"/>
                  </a:cubicBezTo>
                  <a:cubicBezTo>
                    <a:pt x="197" y="79"/>
                    <a:pt x="190" y="84"/>
                    <a:pt x="179" y="84"/>
                  </a:cubicBezTo>
                  <a:cubicBezTo>
                    <a:pt x="144" y="85"/>
                    <a:pt x="108" y="84"/>
                    <a:pt x="72" y="85"/>
                  </a:cubicBezTo>
                  <a:cubicBezTo>
                    <a:pt x="51" y="85"/>
                    <a:pt x="36" y="95"/>
                    <a:pt x="31" y="114"/>
                  </a:cubicBezTo>
                  <a:cubicBezTo>
                    <a:pt x="30" y="117"/>
                    <a:pt x="30" y="122"/>
                    <a:pt x="30" y="126"/>
                  </a:cubicBezTo>
                  <a:cubicBezTo>
                    <a:pt x="30" y="231"/>
                    <a:pt x="30" y="337"/>
                    <a:pt x="30" y="443"/>
                  </a:cubicBezTo>
                  <a:cubicBezTo>
                    <a:pt x="30" y="445"/>
                    <a:pt x="30" y="447"/>
                    <a:pt x="30" y="449"/>
                  </a:cubicBezTo>
                  <a:cubicBezTo>
                    <a:pt x="42" y="449"/>
                    <a:pt x="53" y="449"/>
                    <a:pt x="65" y="449"/>
                  </a:cubicBezTo>
                  <a:cubicBezTo>
                    <a:pt x="65" y="446"/>
                    <a:pt x="65" y="442"/>
                    <a:pt x="65" y="439"/>
                  </a:cubicBezTo>
                  <a:cubicBezTo>
                    <a:pt x="65" y="355"/>
                    <a:pt x="66" y="271"/>
                    <a:pt x="65" y="186"/>
                  </a:cubicBezTo>
                  <a:cubicBezTo>
                    <a:pt x="65" y="162"/>
                    <a:pt x="75" y="142"/>
                    <a:pt x="97" y="132"/>
                  </a:cubicBezTo>
                  <a:cubicBezTo>
                    <a:pt x="105" y="128"/>
                    <a:pt x="113" y="127"/>
                    <a:pt x="121" y="126"/>
                  </a:cubicBezTo>
                  <a:cubicBezTo>
                    <a:pt x="153" y="126"/>
                    <a:pt x="185" y="126"/>
                    <a:pt x="216" y="126"/>
                  </a:cubicBezTo>
                  <a:cubicBezTo>
                    <a:pt x="219" y="126"/>
                    <a:pt x="222" y="126"/>
                    <a:pt x="225" y="126"/>
                  </a:cubicBezTo>
                  <a:cubicBezTo>
                    <a:pt x="225" y="123"/>
                    <a:pt x="225" y="120"/>
                    <a:pt x="225" y="117"/>
                  </a:cubicBezTo>
                  <a:cubicBezTo>
                    <a:pt x="225" y="94"/>
                    <a:pt x="225" y="71"/>
                    <a:pt x="225" y="48"/>
                  </a:cubicBezTo>
                  <a:cubicBezTo>
                    <a:pt x="225" y="22"/>
                    <a:pt x="246" y="1"/>
                    <a:pt x="272" y="0"/>
                  </a:cubicBezTo>
                  <a:cubicBezTo>
                    <a:pt x="296" y="0"/>
                    <a:pt x="320" y="0"/>
                    <a:pt x="345" y="0"/>
                  </a:cubicBezTo>
                  <a:cubicBezTo>
                    <a:pt x="428" y="0"/>
                    <a:pt x="511" y="0"/>
                    <a:pt x="594" y="0"/>
                  </a:cubicBezTo>
                  <a:cubicBezTo>
                    <a:pt x="618" y="0"/>
                    <a:pt x="636" y="15"/>
                    <a:pt x="642" y="38"/>
                  </a:cubicBezTo>
                  <a:cubicBezTo>
                    <a:pt x="643" y="41"/>
                    <a:pt x="643" y="44"/>
                    <a:pt x="643" y="47"/>
                  </a:cubicBezTo>
                  <a:cubicBezTo>
                    <a:pt x="643" y="119"/>
                    <a:pt x="643" y="191"/>
                    <a:pt x="643" y="262"/>
                  </a:cubicBezTo>
                  <a:cubicBezTo>
                    <a:pt x="643" y="289"/>
                    <a:pt x="625" y="311"/>
                    <a:pt x="598" y="317"/>
                  </a:cubicBezTo>
                  <a:cubicBezTo>
                    <a:pt x="595" y="317"/>
                    <a:pt x="591" y="318"/>
                    <a:pt x="587" y="318"/>
                  </a:cubicBezTo>
                  <a:cubicBezTo>
                    <a:pt x="555" y="318"/>
                    <a:pt x="522" y="318"/>
                    <a:pt x="490" y="318"/>
                  </a:cubicBezTo>
                  <a:cubicBezTo>
                    <a:pt x="487" y="318"/>
                    <a:pt x="485" y="318"/>
                    <a:pt x="481" y="318"/>
                  </a:cubicBezTo>
                  <a:close/>
                  <a:moveTo>
                    <a:pt x="95" y="449"/>
                  </a:moveTo>
                  <a:cubicBezTo>
                    <a:pt x="214" y="449"/>
                    <a:pt x="332" y="449"/>
                    <a:pt x="451" y="449"/>
                  </a:cubicBezTo>
                  <a:cubicBezTo>
                    <a:pt x="451" y="446"/>
                    <a:pt x="451" y="443"/>
                    <a:pt x="451" y="440"/>
                  </a:cubicBezTo>
                  <a:cubicBezTo>
                    <a:pt x="451" y="362"/>
                    <a:pt x="451" y="285"/>
                    <a:pt x="451" y="208"/>
                  </a:cubicBezTo>
                  <a:cubicBezTo>
                    <a:pt x="451" y="190"/>
                    <a:pt x="449" y="173"/>
                    <a:pt x="457" y="156"/>
                  </a:cubicBezTo>
                  <a:cubicBezTo>
                    <a:pt x="454" y="156"/>
                    <a:pt x="452" y="155"/>
                    <a:pt x="450" y="155"/>
                  </a:cubicBezTo>
                  <a:cubicBezTo>
                    <a:pt x="341" y="155"/>
                    <a:pt x="233" y="155"/>
                    <a:pt x="124" y="156"/>
                  </a:cubicBezTo>
                  <a:cubicBezTo>
                    <a:pt x="105" y="156"/>
                    <a:pt x="95" y="166"/>
                    <a:pt x="95" y="185"/>
                  </a:cubicBezTo>
                  <a:cubicBezTo>
                    <a:pt x="95" y="270"/>
                    <a:pt x="95" y="356"/>
                    <a:pt x="95" y="441"/>
                  </a:cubicBezTo>
                  <a:cubicBezTo>
                    <a:pt x="95" y="444"/>
                    <a:pt x="95" y="446"/>
                    <a:pt x="95" y="449"/>
                  </a:cubicBezTo>
                  <a:close/>
                  <a:moveTo>
                    <a:pt x="665" y="480"/>
                  </a:moveTo>
                  <a:cubicBezTo>
                    <a:pt x="453" y="480"/>
                    <a:pt x="242" y="480"/>
                    <a:pt x="30" y="480"/>
                  </a:cubicBezTo>
                  <a:cubicBezTo>
                    <a:pt x="30" y="486"/>
                    <a:pt x="30" y="492"/>
                    <a:pt x="30" y="499"/>
                  </a:cubicBezTo>
                  <a:cubicBezTo>
                    <a:pt x="28" y="525"/>
                    <a:pt x="50" y="541"/>
                    <a:pt x="72" y="541"/>
                  </a:cubicBezTo>
                  <a:cubicBezTo>
                    <a:pt x="138" y="540"/>
                    <a:pt x="203" y="541"/>
                    <a:pt x="268" y="541"/>
                  </a:cubicBezTo>
                  <a:cubicBezTo>
                    <a:pt x="387" y="541"/>
                    <a:pt x="506" y="541"/>
                    <a:pt x="625" y="541"/>
                  </a:cubicBezTo>
                  <a:cubicBezTo>
                    <a:pt x="645" y="541"/>
                    <a:pt x="661" y="529"/>
                    <a:pt x="665" y="510"/>
                  </a:cubicBezTo>
                  <a:cubicBezTo>
                    <a:pt x="666" y="501"/>
                    <a:pt x="665" y="490"/>
                    <a:pt x="665" y="480"/>
                  </a:cubicBezTo>
                  <a:close/>
                  <a:moveTo>
                    <a:pt x="255" y="126"/>
                  </a:moveTo>
                  <a:cubicBezTo>
                    <a:pt x="258" y="126"/>
                    <a:pt x="261" y="126"/>
                    <a:pt x="264" y="126"/>
                  </a:cubicBezTo>
                  <a:cubicBezTo>
                    <a:pt x="344" y="126"/>
                    <a:pt x="424" y="126"/>
                    <a:pt x="504" y="126"/>
                  </a:cubicBezTo>
                  <a:cubicBezTo>
                    <a:pt x="538" y="126"/>
                    <a:pt x="562" y="150"/>
                    <a:pt x="562" y="184"/>
                  </a:cubicBezTo>
                  <a:cubicBezTo>
                    <a:pt x="562" y="210"/>
                    <a:pt x="562" y="236"/>
                    <a:pt x="562" y="262"/>
                  </a:cubicBezTo>
                  <a:cubicBezTo>
                    <a:pt x="562" y="276"/>
                    <a:pt x="571" y="286"/>
                    <a:pt x="584" y="288"/>
                  </a:cubicBezTo>
                  <a:cubicBezTo>
                    <a:pt x="597" y="290"/>
                    <a:pt x="609" y="283"/>
                    <a:pt x="612" y="270"/>
                  </a:cubicBezTo>
                  <a:cubicBezTo>
                    <a:pt x="614" y="265"/>
                    <a:pt x="614" y="260"/>
                    <a:pt x="614" y="255"/>
                  </a:cubicBezTo>
                  <a:cubicBezTo>
                    <a:pt x="614" y="188"/>
                    <a:pt x="614" y="122"/>
                    <a:pt x="614" y="55"/>
                  </a:cubicBezTo>
                  <a:cubicBezTo>
                    <a:pt x="614" y="35"/>
                    <a:pt x="608" y="30"/>
                    <a:pt x="589" y="30"/>
                  </a:cubicBezTo>
                  <a:cubicBezTo>
                    <a:pt x="486" y="30"/>
                    <a:pt x="382" y="30"/>
                    <a:pt x="279" y="30"/>
                  </a:cubicBezTo>
                  <a:cubicBezTo>
                    <a:pt x="277" y="30"/>
                    <a:pt x="274" y="30"/>
                    <a:pt x="272" y="30"/>
                  </a:cubicBezTo>
                  <a:cubicBezTo>
                    <a:pt x="262" y="31"/>
                    <a:pt x="255" y="37"/>
                    <a:pt x="255" y="47"/>
                  </a:cubicBezTo>
                  <a:cubicBezTo>
                    <a:pt x="254" y="73"/>
                    <a:pt x="255" y="99"/>
                    <a:pt x="255" y="126"/>
                  </a:cubicBezTo>
                  <a:close/>
                  <a:moveTo>
                    <a:pt x="426" y="665"/>
                  </a:moveTo>
                  <a:cubicBezTo>
                    <a:pt x="401" y="638"/>
                    <a:pt x="381" y="610"/>
                    <a:pt x="388" y="571"/>
                  </a:cubicBezTo>
                  <a:cubicBezTo>
                    <a:pt x="361" y="571"/>
                    <a:pt x="334" y="571"/>
                    <a:pt x="307" y="571"/>
                  </a:cubicBezTo>
                  <a:cubicBezTo>
                    <a:pt x="314" y="610"/>
                    <a:pt x="295" y="638"/>
                    <a:pt x="270" y="665"/>
                  </a:cubicBezTo>
                  <a:cubicBezTo>
                    <a:pt x="322" y="665"/>
                    <a:pt x="373" y="665"/>
                    <a:pt x="426" y="665"/>
                  </a:cubicBezTo>
                  <a:close/>
                  <a:moveTo>
                    <a:pt x="537" y="288"/>
                  </a:moveTo>
                  <a:cubicBezTo>
                    <a:pt x="535" y="276"/>
                    <a:pt x="533" y="265"/>
                    <a:pt x="533" y="254"/>
                  </a:cubicBezTo>
                  <a:cubicBezTo>
                    <a:pt x="532" y="231"/>
                    <a:pt x="532" y="208"/>
                    <a:pt x="532" y="184"/>
                  </a:cubicBezTo>
                  <a:cubicBezTo>
                    <a:pt x="532" y="181"/>
                    <a:pt x="532" y="177"/>
                    <a:pt x="531" y="173"/>
                  </a:cubicBezTo>
                  <a:cubicBezTo>
                    <a:pt x="527" y="161"/>
                    <a:pt x="515" y="154"/>
                    <a:pt x="502" y="156"/>
                  </a:cubicBezTo>
                  <a:cubicBezTo>
                    <a:pt x="490" y="158"/>
                    <a:pt x="481" y="168"/>
                    <a:pt x="481" y="181"/>
                  </a:cubicBezTo>
                  <a:cubicBezTo>
                    <a:pt x="481" y="215"/>
                    <a:pt x="481" y="249"/>
                    <a:pt x="481" y="284"/>
                  </a:cubicBezTo>
                  <a:cubicBezTo>
                    <a:pt x="481" y="285"/>
                    <a:pt x="481" y="287"/>
                    <a:pt x="481" y="288"/>
                  </a:cubicBezTo>
                  <a:cubicBezTo>
                    <a:pt x="501" y="288"/>
                    <a:pt x="519" y="288"/>
                    <a:pt x="537" y="28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3089276" y="2405063"/>
              <a:ext cx="547688" cy="207963"/>
            </a:xfrm>
            <a:custGeom>
              <a:avLst/>
              <a:gdLst/>
              <a:ahLst/>
              <a:cxnLst/>
              <a:rect l="l" t="t" r="r" b="b"/>
              <a:pathLst>
                <a:path w="297" h="112" extrusionOk="0">
                  <a:moveTo>
                    <a:pt x="149" y="112"/>
                  </a:moveTo>
                  <a:cubicBezTo>
                    <a:pt x="106" y="112"/>
                    <a:pt x="62" y="112"/>
                    <a:pt x="19" y="112"/>
                  </a:cubicBezTo>
                  <a:cubicBezTo>
                    <a:pt x="5" y="112"/>
                    <a:pt x="0" y="107"/>
                    <a:pt x="0" y="93"/>
                  </a:cubicBezTo>
                  <a:cubicBezTo>
                    <a:pt x="0" y="68"/>
                    <a:pt x="0" y="44"/>
                    <a:pt x="0" y="19"/>
                  </a:cubicBezTo>
                  <a:cubicBezTo>
                    <a:pt x="0" y="5"/>
                    <a:pt x="5" y="0"/>
                    <a:pt x="19" y="0"/>
                  </a:cubicBezTo>
                  <a:cubicBezTo>
                    <a:pt x="106" y="0"/>
                    <a:pt x="192" y="0"/>
                    <a:pt x="279" y="0"/>
                  </a:cubicBezTo>
                  <a:cubicBezTo>
                    <a:pt x="292" y="0"/>
                    <a:pt x="297" y="5"/>
                    <a:pt x="297" y="18"/>
                  </a:cubicBezTo>
                  <a:cubicBezTo>
                    <a:pt x="297" y="43"/>
                    <a:pt x="297" y="68"/>
                    <a:pt x="297" y="93"/>
                  </a:cubicBezTo>
                  <a:cubicBezTo>
                    <a:pt x="297" y="107"/>
                    <a:pt x="292" y="112"/>
                    <a:pt x="278" y="112"/>
                  </a:cubicBezTo>
                  <a:cubicBezTo>
                    <a:pt x="235" y="112"/>
                    <a:pt x="192" y="112"/>
                    <a:pt x="149" y="112"/>
                  </a:cubicBezTo>
                  <a:close/>
                  <a:moveTo>
                    <a:pt x="30" y="30"/>
                  </a:moveTo>
                  <a:cubicBezTo>
                    <a:pt x="30" y="48"/>
                    <a:pt x="30" y="65"/>
                    <a:pt x="30" y="82"/>
                  </a:cubicBezTo>
                  <a:cubicBezTo>
                    <a:pt x="109" y="82"/>
                    <a:pt x="189" y="82"/>
                    <a:pt x="268" y="82"/>
                  </a:cubicBezTo>
                  <a:cubicBezTo>
                    <a:pt x="268" y="64"/>
                    <a:pt x="268" y="47"/>
                    <a:pt x="268" y="30"/>
                  </a:cubicBezTo>
                  <a:cubicBezTo>
                    <a:pt x="188" y="30"/>
                    <a:pt x="109" y="30"/>
                    <a:pt x="30" y="3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3089276" y="2289175"/>
              <a:ext cx="550863" cy="55563"/>
            </a:xfrm>
            <a:custGeom>
              <a:avLst/>
              <a:gdLst/>
              <a:ahLst/>
              <a:cxnLst/>
              <a:rect l="l" t="t" r="r" b="b"/>
              <a:pathLst>
                <a:path w="298" h="30" extrusionOk="0">
                  <a:moveTo>
                    <a:pt x="150" y="0"/>
                  </a:moveTo>
                  <a:cubicBezTo>
                    <a:pt x="193" y="0"/>
                    <a:pt x="236" y="0"/>
                    <a:pt x="280" y="0"/>
                  </a:cubicBezTo>
                  <a:cubicBezTo>
                    <a:pt x="290" y="0"/>
                    <a:pt x="296" y="5"/>
                    <a:pt x="297" y="13"/>
                  </a:cubicBezTo>
                  <a:cubicBezTo>
                    <a:pt x="298" y="21"/>
                    <a:pt x="294" y="27"/>
                    <a:pt x="286" y="29"/>
                  </a:cubicBezTo>
                  <a:cubicBezTo>
                    <a:pt x="284" y="30"/>
                    <a:pt x="281" y="30"/>
                    <a:pt x="279" y="30"/>
                  </a:cubicBezTo>
                  <a:cubicBezTo>
                    <a:pt x="192" y="30"/>
                    <a:pt x="105" y="30"/>
                    <a:pt x="19" y="30"/>
                  </a:cubicBezTo>
                  <a:cubicBezTo>
                    <a:pt x="7" y="30"/>
                    <a:pt x="1" y="25"/>
                    <a:pt x="0" y="16"/>
                  </a:cubicBezTo>
                  <a:cubicBezTo>
                    <a:pt x="0" y="6"/>
                    <a:pt x="6" y="0"/>
                    <a:pt x="17" y="0"/>
                  </a:cubicBezTo>
                  <a:cubicBezTo>
                    <a:pt x="52" y="0"/>
                    <a:pt x="87" y="0"/>
                    <a:pt x="122" y="0"/>
                  </a:cubicBezTo>
                  <a:cubicBezTo>
                    <a:pt x="131" y="0"/>
                    <a:pt x="140" y="0"/>
                    <a:pt x="150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146426" y="2173288"/>
              <a:ext cx="431800" cy="55563"/>
            </a:xfrm>
            <a:custGeom>
              <a:avLst/>
              <a:gdLst/>
              <a:ahLst/>
              <a:cxnLst/>
              <a:rect l="l" t="t" r="r" b="b"/>
              <a:pathLst>
                <a:path w="234" h="30" extrusionOk="0">
                  <a:moveTo>
                    <a:pt x="118" y="0"/>
                  </a:moveTo>
                  <a:cubicBezTo>
                    <a:pt x="151" y="0"/>
                    <a:pt x="185" y="0"/>
                    <a:pt x="218" y="0"/>
                  </a:cubicBezTo>
                  <a:cubicBezTo>
                    <a:pt x="225" y="0"/>
                    <a:pt x="230" y="2"/>
                    <a:pt x="232" y="8"/>
                  </a:cubicBezTo>
                  <a:cubicBezTo>
                    <a:pt x="234" y="12"/>
                    <a:pt x="233" y="18"/>
                    <a:pt x="231" y="23"/>
                  </a:cubicBezTo>
                  <a:cubicBezTo>
                    <a:pt x="229" y="29"/>
                    <a:pt x="222" y="30"/>
                    <a:pt x="215" y="30"/>
                  </a:cubicBezTo>
                  <a:cubicBezTo>
                    <a:pt x="186" y="30"/>
                    <a:pt x="157" y="30"/>
                    <a:pt x="128" y="30"/>
                  </a:cubicBezTo>
                  <a:cubicBezTo>
                    <a:pt x="93" y="30"/>
                    <a:pt x="57" y="30"/>
                    <a:pt x="21" y="30"/>
                  </a:cubicBezTo>
                  <a:cubicBezTo>
                    <a:pt x="10" y="30"/>
                    <a:pt x="4" y="26"/>
                    <a:pt x="3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52" y="0"/>
                    <a:pt x="85" y="0"/>
                    <a:pt x="118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475038" y="2754313"/>
              <a:ext cx="55563" cy="55563"/>
            </a:xfrm>
            <a:custGeom>
              <a:avLst/>
              <a:gdLst/>
              <a:ahLst/>
              <a:cxnLst/>
              <a:rect l="l" t="t" r="r" b="b"/>
              <a:pathLst>
                <a:path w="30" h="30" extrusionOk="0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1" y="6"/>
                    <a:pt x="7" y="0"/>
                    <a:pt x="15" y="0"/>
                  </a:cubicBezTo>
                  <a:cubicBezTo>
                    <a:pt x="23" y="1"/>
                    <a:pt x="30" y="7"/>
                    <a:pt x="30" y="15"/>
                  </a:cubicBezTo>
                  <a:cubicBezTo>
                    <a:pt x="29" y="23"/>
                    <a:pt x="22" y="30"/>
                    <a:pt x="14" y="2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357563" y="2754313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5" y="0"/>
                  </a:move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3594101" y="2754313"/>
              <a:ext cx="53975" cy="53975"/>
            </a:xfrm>
            <a:prstGeom prst="ellipse">
              <a:avLst/>
            </a:pr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28"/>
          <p:cNvGrpSpPr/>
          <p:nvPr/>
        </p:nvGrpSpPr>
        <p:grpSpPr>
          <a:xfrm>
            <a:off x="7159991" y="1285325"/>
            <a:ext cx="615409" cy="615409"/>
            <a:chOff x="4759326" y="3443288"/>
            <a:chExt cx="1524000" cy="1524000"/>
          </a:xfrm>
        </p:grpSpPr>
        <p:sp>
          <p:nvSpPr>
            <p:cNvPr id="416" name="Google Shape;416;p28"/>
            <p:cNvSpPr/>
            <p:nvPr/>
          </p:nvSpPr>
          <p:spPr>
            <a:xfrm>
              <a:off x="4759326" y="3443288"/>
              <a:ext cx="1524000" cy="1524000"/>
            </a:xfrm>
            <a:custGeom>
              <a:avLst/>
              <a:gdLst/>
              <a:ahLst/>
              <a:cxnLst/>
              <a:rect l="l" t="t" r="r" b="b"/>
              <a:pathLst>
                <a:path w="826" h="826" extrusionOk="0">
                  <a:moveTo>
                    <a:pt x="826" y="73"/>
                  </a:moveTo>
                  <a:cubicBezTo>
                    <a:pt x="826" y="300"/>
                    <a:pt x="826" y="527"/>
                    <a:pt x="826" y="754"/>
                  </a:cubicBezTo>
                  <a:cubicBezTo>
                    <a:pt x="826" y="755"/>
                    <a:pt x="825" y="756"/>
                    <a:pt x="825" y="757"/>
                  </a:cubicBezTo>
                  <a:cubicBezTo>
                    <a:pt x="816" y="799"/>
                    <a:pt x="783" y="826"/>
                    <a:pt x="741" y="826"/>
                  </a:cubicBezTo>
                  <a:cubicBezTo>
                    <a:pt x="522" y="826"/>
                    <a:pt x="303" y="826"/>
                    <a:pt x="85" y="826"/>
                  </a:cubicBezTo>
                  <a:cubicBezTo>
                    <a:pt x="38" y="826"/>
                    <a:pt x="0" y="789"/>
                    <a:pt x="0" y="742"/>
                  </a:cubicBezTo>
                  <a:cubicBezTo>
                    <a:pt x="0" y="523"/>
                    <a:pt x="0" y="303"/>
                    <a:pt x="0" y="84"/>
                  </a:cubicBezTo>
                  <a:cubicBezTo>
                    <a:pt x="0" y="50"/>
                    <a:pt x="17" y="24"/>
                    <a:pt x="48" y="9"/>
                  </a:cubicBezTo>
                  <a:cubicBezTo>
                    <a:pt x="55" y="5"/>
                    <a:pt x="64" y="3"/>
                    <a:pt x="73" y="0"/>
                  </a:cubicBezTo>
                  <a:cubicBezTo>
                    <a:pt x="79" y="0"/>
                    <a:pt x="85" y="0"/>
                    <a:pt x="90" y="0"/>
                  </a:cubicBezTo>
                  <a:cubicBezTo>
                    <a:pt x="96" y="5"/>
                    <a:pt x="97" y="11"/>
                    <a:pt x="97" y="19"/>
                  </a:cubicBezTo>
                  <a:cubicBezTo>
                    <a:pt x="97" y="74"/>
                    <a:pt x="97" y="129"/>
                    <a:pt x="97" y="185"/>
                  </a:cubicBezTo>
                  <a:cubicBezTo>
                    <a:pt x="97" y="188"/>
                    <a:pt x="97" y="191"/>
                    <a:pt x="97" y="193"/>
                  </a:cubicBezTo>
                  <a:cubicBezTo>
                    <a:pt x="308" y="193"/>
                    <a:pt x="519" y="193"/>
                    <a:pt x="729" y="193"/>
                  </a:cubicBezTo>
                  <a:cubicBezTo>
                    <a:pt x="729" y="185"/>
                    <a:pt x="729" y="178"/>
                    <a:pt x="729" y="169"/>
                  </a:cubicBezTo>
                  <a:cubicBezTo>
                    <a:pt x="725" y="169"/>
                    <a:pt x="722" y="169"/>
                    <a:pt x="718" y="169"/>
                  </a:cubicBezTo>
                  <a:cubicBezTo>
                    <a:pt x="526" y="169"/>
                    <a:pt x="333" y="169"/>
                    <a:pt x="140" y="169"/>
                  </a:cubicBezTo>
                  <a:cubicBezTo>
                    <a:pt x="138" y="169"/>
                    <a:pt x="135" y="170"/>
                    <a:pt x="132" y="169"/>
                  </a:cubicBezTo>
                  <a:cubicBezTo>
                    <a:pt x="126" y="169"/>
                    <a:pt x="121" y="164"/>
                    <a:pt x="121" y="157"/>
                  </a:cubicBezTo>
                  <a:cubicBezTo>
                    <a:pt x="121" y="150"/>
                    <a:pt x="125" y="146"/>
                    <a:pt x="132" y="145"/>
                  </a:cubicBezTo>
                  <a:cubicBezTo>
                    <a:pt x="135" y="145"/>
                    <a:pt x="137" y="145"/>
                    <a:pt x="140" y="145"/>
                  </a:cubicBezTo>
                  <a:cubicBezTo>
                    <a:pt x="333" y="145"/>
                    <a:pt x="526" y="145"/>
                    <a:pt x="719" y="145"/>
                  </a:cubicBezTo>
                  <a:cubicBezTo>
                    <a:pt x="722" y="145"/>
                    <a:pt x="725" y="145"/>
                    <a:pt x="729" y="145"/>
                  </a:cubicBezTo>
                  <a:cubicBezTo>
                    <a:pt x="729" y="141"/>
                    <a:pt x="729" y="139"/>
                    <a:pt x="729" y="136"/>
                  </a:cubicBezTo>
                  <a:cubicBezTo>
                    <a:pt x="729" y="97"/>
                    <a:pt x="730" y="58"/>
                    <a:pt x="729" y="19"/>
                  </a:cubicBezTo>
                  <a:cubicBezTo>
                    <a:pt x="729" y="11"/>
                    <a:pt x="730" y="5"/>
                    <a:pt x="736" y="0"/>
                  </a:cubicBezTo>
                  <a:cubicBezTo>
                    <a:pt x="742" y="0"/>
                    <a:pt x="748" y="0"/>
                    <a:pt x="754" y="0"/>
                  </a:cubicBezTo>
                  <a:cubicBezTo>
                    <a:pt x="755" y="1"/>
                    <a:pt x="756" y="1"/>
                    <a:pt x="757" y="1"/>
                  </a:cubicBezTo>
                  <a:cubicBezTo>
                    <a:pt x="794" y="10"/>
                    <a:pt x="816" y="32"/>
                    <a:pt x="825" y="68"/>
                  </a:cubicBezTo>
                  <a:cubicBezTo>
                    <a:pt x="825" y="70"/>
                    <a:pt x="826" y="71"/>
                    <a:pt x="826" y="73"/>
                  </a:cubicBezTo>
                  <a:close/>
                  <a:moveTo>
                    <a:pt x="729" y="370"/>
                  </a:moveTo>
                  <a:cubicBezTo>
                    <a:pt x="726" y="370"/>
                    <a:pt x="723" y="370"/>
                    <a:pt x="721" y="370"/>
                  </a:cubicBezTo>
                  <a:cubicBezTo>
                    <a:pt x="696" y="370"/>
                    <a:pt x="672" y="370"/>
                    <a:pt x="647" y="370"/>
                  </a:cubicBezTo>
                  <a:cubicBezTo>
                    <a:pt x="640" y="370"/>
                    <a:pt x="638" y="372"/>
                    <a:pt x="638" y="379"/>
                  </a:cubicBezTo>
                  <a:cubicBezTo>
                    <a:pt x="638" y="501"/>
                    <a:pt x="638" y="623"/>
                    <a:pt x="638" y="745"/>
                  </a:cubicBezTo>
                  <a:cubicBezTo>
                    <a:pt x="638" y="748"/>
                    <a:pt x="638" y="750"/>
                    <a:pt x="638" y="754"/>
                  </a:cubicBezTo>
                  <a:cubicBezTo>
                    <a:pt x="673" y="754"/>
                    <a:pt x="707" y="754"/>
                    <a:pt x="741" y="754"/>
                  </a:cubicBezTo>
                  <a:cubicBezTo>
                    <a:pt x="748" y="753"/>
                    <a:pt x="752" y="749"/>
                    <a:pt x="754" y="742"/>
                  </a:cubicBezTo>
                  <a:cubicBezTo>
                    <a:pt x="755" y="733"/>
                    <a:pt x="760" y="729"/>
                    <a:pt x="768" y="730"/>
                  </a:cubicBezTo>
                  <a:cubicBezTo>
                    <a:pt x="774" y="730"/>
                    <a:pt x="778" y="736"/>
                    <a:pt x="778" y="744"/>
                  </a:cubicBezTo>
                  <a:cubicBezTo>
                    <a:pt x="777" y="763"/>
                    <a:pt x="761" y="778"/>
                    <a:pt x="740" y="778"/>
                  </a:cubicBezTo>
                  <a:cubicBezTo>
                    <a:pt x="522" y="778"/>
                    <a:pt x="305" y="778"/>
                    <a:pt x="87" y="778"/>
                  </a:cubicBezTo>
                  <a:cubicBezTo>
                    <a:pt x="85" y="778"/>
                    <a:pt x="83" y="778"/>
                    <a:pt x="81" y="778"/>
                  </a:cubicBezTo>
                  <a:cubicBezTo>
                    <a:pt x="63" y="777"/>
                    <a:pt x="47" y="759"/>
                    <a:pt x="48" y="741"/>
                  </a:cubicBezTo>
                  <a:cubicBezTo>
                    <a:pt x="49" y="735"/>
                    <a:pt x="53" y="730"/>
                    <a:pt x="59" y="730"/>
                  </a:cubicBezTo>
                  <a:cubicBezTo>
                    <a:pt x="66" y="729"/>
                    <a:pt x="71" y="733"/>
                    <a:pt x="73" y="740"/>
                  </a:cubicBezTo>
                  <a:cubicBezTo>
                    <a:pt x="75" y="751"/>
                    <a:pt x="78" y="754"/>
                    <a:pt x="89" y="754"/>
                  </a:cubicBezTo>
                  <a:cubicBezTo>
                    <a:pt x="114" y="754"/>
                    <a:pt x="139" y="754"/>
                    <a:pt x="163" y="754"/>
                  </a:cubicBezTo>
                  <a:cubicBezTo>
                    <a:pt x="171" y="754"/>
                    <a:pt x="179" y="754"/>
                    <a:pt x="188" y="754"/>
                  </a:cubicBezTo>
                  <a:cubicBezTo>
                    <a:pt x="188" y="676"/>
                    <a:pt x="188" y="600"/>
                    <a:pt x="188" y="523"/>
                  </a:cubicBezTo>
                  <a:cubicBezTo>
                    <a:pt x="157" y="523"/>
                    <a:pt x="127" y="523"/>
                    <a:pt x="97" y="523"/>
                  </a:cubicBezTo>
                  <a:cubicBezTo>
                    <a:pt x="97" y="526"/>
                    <a:pt x="97" y="529"/>
                    <a:pt x="97" y="532"/>
                  </a:cubicBezTo>
                  <a:cubicBezTo>
                    <a:pt x="97" y="576"/>
                    <a:pt x="97" y="620"/>
                    <a:pt x="97" y="665"/>
                  </a:cubicBezTo>
                  <a:cubicBezTo>
                    <a:pt x="97" y="677"/>
                    <a:pt x="94" y="680"/>
                    <a:pt x="82" y="681"/>
                  </a:cubicBezTo>
                  <a:cubicBezTo>
                    <a:pt x="41" y="685"/>
                    <a:pt x="15" y="723"/>
                    <a:pt x="28" y="761"/>
                  </a:cubicBezTo>
                  <a:cubicBezTo>
                    <a:pt x="36" y="786"/>
                    <a:pt x="59" y="802"/>
                    <a:pt x="89" y="802"/>
                  </a:cubicBezTo>
                  <a:cubicBezTo>
                    <a:pt x="286" y="802"/>
                    <a:pt x="483" y="802"/>
                    <a:pt x="679" y="802"/>
                  </a:cubicBezTo>
                  <a:cubicBezTo>
                    <a:pt x="700" y="802"/>
                    <a:pt x="720" y="802"/>
                    <a:pt x="740" y="802"/>
                  </a:cubicBezTo>
                  <a:cubicBezTo>
                    <a:pt x="774" y="802"/>
                    <a:pt x="801" y="776"/>
                    <a:pt x="802" y="743"/>
                  </a:cubicBezTo>
                  <a:cubicBezTo>
                    <a:pt x="803" y="711"/>
                    <a:pt x="778" y="684"/>
                    <a:pt x="745" y="681"/>
                  </a:cubicBezTo>
                  <a:cubicBezTo>
                    <a:pt x="732" y="680"/>
                    <a:pt x="729" y="677"/>
                    <a:pt x="729" y="664"/>
                  </a:cubicBezTo>
                  <a:cubicBezTo>
                    <a:pt x="729" y="569"/>
                    <a:pt x="729" y="475"/>
                    <a:pt x="729" y="381"/>
                  </a:cubicBezTo>
                  <a:cubicBezTo>
                    <a:pt x="729" y="378"/>
                    <a:pt x="729" y="375"/>
                    <a:pt x="729" y="370"/>
                  </a:cubicBezTo>
                  <a:close/>
                  <a:moveTo>
                    <a:pt x="590" y="218"/>
                  </a:moveTo>
                  <a:cubicBezTo>
                    <a:pt x="590" y="222"/>
                    <a:pt x="590" y="225"/>
                    <a:pt x="590" y="228"/>
                  </a:cubicBezTo>
                  <a:cubicBezTo>
                    <a:pt x="590" y="281"/>
                    <a:pt x="590" y="334"/>
                    <a:pt x="590" y="386"/>
                  </a:cubicBezTo>
                  <a:cubicBezTo>
                    <a:pt x="590" y="392"/>
                    <a:pt x="589" y="399"/>
                    <a:pt x="583" y="400"/>
                  </a:cubicBezTo>
                  <a:cubicBezTo>
                    <a:pt x="579" y="402"/>
                    <a:pt x="572" y="401"/>
                    <a:pt x="568" y="399"/>
                  </a:cubicBezTo>
                  <a:cubicBezTo>
                    <a:pt x="528" y="373"/>
                    <a:pt x="487" y="373"/>
                    <a:pt x="446" y="399"/>
                  </a:cubicBezTo>
                  <a:cubicBezTo>
                    <a:pt x="443" y="401"/>
                    <a:pt x="435" y="402"/>
                    <a:pt x="432" y="400"/>
                  </a:cubicBezTo>
                  <a:cubicBezTo>
                    <a:pt x="428" y="398"/>
                    <a:pt x="427" y="392"/>
                    <a:pt x="425" y="387"/>
                  </a:cubicBezTo>
                  <a:cubicBezTo>
                    <a:pt x="424" y="386"/>
                    <a:pt x="425" y="383"/>
                    <a:pt x="425" y="382"/>
                  </a:cubicBezTo>
                  <a:cubicBezTo>
                    <a:pt x="425" y="330"/>
                    <a:pt x="425" y="279"/>
                    <a:pt x="425" y="227"/>
                  </a:cubicBezTo>
                  <a:cubicBezTo>
                    <a:pt x="425" y="224"/>
                    <a:pt x="425" y="221"/>
                    <a:pt x="425" y="218"/>
                  </a:cubicBezTo>
                  <a:cubicBezTo>
                    <a:pt x="416" y="218"/>
                    <a:pt x="409" y="218"/>
                    <a:pt x="401" y="218"/>
                  </a:cubicBezTo>
                  <a:cubicBezTo>
                    <a:pt x="401" y="222"/>
                    <a:pt x="401" y="225"/>
                    <a:pt x="401" y="228"/>
                  </a:cubicBezTo>
                  <a:cubicBezTo>
                    <a:pt x="401" y="304"/>
                    <a:pt x="402" y="380"/>
                    <a:pt x="401" y="455"/>
                  </a:cubicBezTo>
                  <a:cubicBezTo>
                    <a:pt x="401" y="470"/>
                    <a:pt x="398" y="474"/>
                    <a:pt x="382" y="474"/>
                  </a:cubicBezTo>
                  <a:cubicBezTo>
                    <a:pt x="340" y="474"/>
                    <a:pt x="298" y="474"/>
                    <a:pt x="256" y="474"/>
                  </a:cubicBezTo>
                  <a:cubicBezTo>
                    <a:pt x="240" y="474"/>
                    <a:pt x="237" y="471"/>
                    <a:pt x="237" y="455"/>
                  </a:cubicBezTo>
                  <a:cubicBezTo>
                    <a:pt x="237" y="379"/>
                    <a:pt x="237" y="303"/>
                    <a:pt x="237" y="228"/>
                  </a:cubicBezTo>
                  <a:cubicBezTo>
                    <a:pt x="237" y="225"/>
                    <a:pt x="237" y="221"/>
                    <a:pt x="237" y="218"/>
                  </a:cubicBezTo>
                  <a:cubicBezTo>
                    <a:pt x="228" y="218"/>
                    <a:pt x="221" y="218"/>
                    <a:pt x="213" y="218"/>
                  </a:cubicBezTo>
                  <a:cubicBezTo>
                    <a:pt x="213" y="248"/>
                    <a:pt x="213" y="276"/>
                    <a:pt x="213" y="304"/>
                  </a:cubicBezTo>
                  <a:cubicBezTo>
                    <a:pt x="213" y="318"/>
                    <a:pt x="209" y="322"/>
                    <a:pt x="196" y="322"/>
                  </a:cubicBezTo>
                  <a:cubicBezTo>
                    <a:pt x="166" y="322"/>
                    <a:pt x="136" y="322"/>
                    <a:pt x="106" y="322"/>
                  </a:cubicBezTo>
                  <a:cubicBezTo>
                    <a:pt x="103" y="322"/>
                    <a:pt x="100" y="322"/>
                    <a:pt x="97" y="322"/>
                  </a:cubicBezTo>
                  <a:cubicBezTo>
                    <a:pt x="97" y="330"/>
                    <a:pt x="97" y="338"/>
                    <a:pt x="97" y="345"/>
                  </a:cubicBezTo>
                  <a:cubicBezTo>
                    <a:pt x="101" y="345"/>
                    <a:pt x="104" y="345"/>
                    <a:pt x="107" y="345"/>
                  </a:cubicBezTo>
                  <a:cubicBezTo>
                    <a:pt x="136" y="345"/>
                    <a:pt x="166" y="345"/>
                    <a:pt x="196" y="345"/>
                  </a:cubicBezTo>
                  <a:cubicBezTo>
                    <a:pt x="209" y="345"/>
                    <a:pt x="213" y="350"/>
                    <a:pt x="213" y="362"/>
                  </a:cubicBezTo>
                  <a:cubicBezTo>
                    <a:pt x="213" y="394"/>
                    <a:pt x="213" y="425"/>
                    <a:pt x="213" y="456"/>
                  </a:cubicBezTo>
                  <a:cubicBezTo>
                    <a:pt x="213" y="470"/>
                    <a:pt x="209" y="474"/>
                    <a:pt x="195" y="474"/>
                  </a:cubicBezTo>
                  <a:cubicBezTo>
                    <a:pt x="165" y="474"/>
                    <a:pt x="136" y="474"/>
                    <a:pt x="106" y="474"/>
                  </a:cubicBezTo>
                  <a:cubicBezTo>
                    <a:pt x="103" y="474"/>
                    <a:pt x="100" y="474"/>
                    <a:pt x="97" y="474"/>
                  </a:cubicBezTo>
                  <a:cubicBezTo>
                    <a:pt x="97" y="482"/>
                    <a:pt x="97" y="490"/>
                    <a:pt x="97" y="497"/>
                  </a:cubicBezTo>
                  <a:cubicBezTo>
                    <a:pt x="101" y="497"/>
                    <a:pt x="103" y="497"/>
                    <a:pt x="106" y="497"/>
                  </a:cubicBezTo>
                  <a:cubicBezTo>
                    <a:pt x="136" y="497"/>
                    <a:pt x="165" y="497"/>
                    <a:pt x="194" y="497"/>
                  </a:cubicBezTo>
                  <a:cubicBezTo>
                    <a:pt x="209" y="497"/>
                    <a:pt x="213" y="501"/>
                    <a:pt x="213" y="516"/>
                  </a:cubicBezTo>
                  <a:cubicBezTo>
                    <a:pt x="213" y="592"/>
                    <a:pt x="213" y="668"/>
                    <a:pt x="213" y="743"/>
                  </a:cubicBezTo>
                  <a:cubicBezTo>
                    <a:pt x="213" y="747"/>
                    <a:pt x="213" y="750"/>
                    <a:pt x="213" y="753"/>
                  </a:cubicBezTo>
                  <a:cubicBezTo>
                    <a:pt x="221" y="753"/>
                    <a:pt x="229" y="753"/>
                    <a:pt x="237" y="753"/>
                  </a:cubicBezTo>
                  <a:cubicBezTo>
                    <a:pt x="237" y="750"/>
                    <a:pt x="237" y="746"/>
                    <a:pt x="237" y="743"/>
                  </a:cubicBezTo>
                  <a:cubicBezTo>
                    <a:pt x="237" y="668"/>
                    <a:pt x="237" y="592"/>
                    <a:pt x="237" y="517"/>
                  </a:cubicBezTo>
                  <a:cubicBezTo>
                    <a:pt x="237" y="500"/>
                    <a:pt x="240" y="497"/>
                    <a:pt x="256" y="497"/>
                  </a:cubicBezTo>
                  <a:cubicBezTo>
                    <a:pt x="298" y="497"/>
                    <a:pt x="340" y="497"/>
                    <a:pt x="382" y="497"/>
                  </a:cubicBezTo>
                  <a:cubicBezTo>
                    <a:pt x="398" y="497"/>
                    <a:pt x="401" y="501"/>
                    <a:pt x="401" y="517"/>
                  </a:cubicBezTo>
                  <a:cubicBezTo>
                    <a:pt x="401" y="592"/>
                    <a:pt x="401" y="668"/>
                    <a:pt x="401" y="744"/>
                  </a:cubicBezTo>
                  <a:cubicBezTo>
                    <a:pt x="401" y="747"/>
                    <a:pt x="401" y="750"/>
                    <a:pt x="401" y="753"/>
                  </a:cubicBezTo>
                  <a:cubicBezTo>
                    <a:pt x="410" y="753"/>
                    <a:pt x="417" y="753"/>
                    <a:pt x="425" y="753"/>
                  </a:cubicBezTo>
                  <a:cubicBezTo>
                    <a:pt x="425" y="749"/>
                    <a:pt x="425" y="746"/>
                    <a:pt x="425" y="743"/>
                  </a:cubicBezTo>
                  <a:cubicBezTo>
                    <a:pt x="425" y="691"/>
                    <a:pt x="425" y="640"/>
                    <a:pt x="425" y="589"/>
                  </a:cubicBezTo>
                  <a:cubicBezTo>
                    <a:pt x="425" y="582"/>
                    <a:pt x="424" y="575"/>
                    <a:pt x="431" y="571"/>
                  </a:cubicBezTo>
                  <a:cubicBezTo>
                    <a:pt x="438" y="567"/>
                    <a:pt x="444" y="571"/>
                    <a:pt x="450" y="575"/>
                  </a:cubicBezTo>
                  <a:cubicBezTo>
                    <a:pt x="471" y="588"/>
                    <a:pt x="493" y="594"/>
                    <a:pt x="518" y="591"/>
                  </a:cubicBezTo>
                  <a:cubicBezTo>
                    <a:pt x="537" y="589"/>
                    <a:pt x="553" y="583"/>
                    <a:pt x="569" y="572"/>
                  </a:cubicBezTo>
                  <a:cubicBezTo>
                    <a:pt x="579" y="565"/>
                    <a:pt x="589" y="570"/>
                    <a:pt x="590" y="583"/>
                  </a:cubicBezTo>
                  <a:cubicBezTo>
                    <a:pt x="590" y="585"/>
                    <a:pt x="590" y="588"/>
                    <a:pt x="590" y="590"/>
                  </a:cubicBezTo>
                  <a:cubicBezTo>
                    <a:pt x="590" y="641"/>
                    <a:pt x="590" y="693"/>
                    <a:pt x="590" y="744"/>
                  </a:cubicBezTo>
                  <a:cubicBezTo>
                    <a:pt x="590" y="747"/>
                    <a:pt x="590" y="750"/>
                    <a:pt x="590" y="753"/>
                  </a:cubicBezTo>
                  <a:cubicBezTo>
                    <a:pt x="598" y="753"/>
                    <a:pt x="606" y="753"/>
                    <a:pt x="613" y="753"/>
                  </a:cubicBezTo>
                  <a:cubicBezTo>
                    <a:pt x="613" y="749"/>
                    <a:pt x="613" y="745"/>
                    <a:pt x="613" y="742"/>
                  </a:cubicBezTo>
                  <a:cubicBezTo>
                    <a:pt x="613" y="616"/>
                    <a:pt x="613" y="489"/>
                    <a:pt x="613" y="363"/>
                  </a:cubicBezTo>
                  <a:cubicBezTo>
                    <a:pt x="613" y="349"/>
                    <a:pt x="617" y="345"/>
                    <a:pt x="631" y="345"/>
                  </a:cubicBezTo>
                  <a:cubicBezTo>
                    <a:pt x="661" y="345"/>
                    <a:pt x="690" y="345"/>
                    <a:pt x="720" y="345"/>
                  </a:cubicBezTo>
                  <a:cubicBezTo>
                    <a:pt x="723" y="345"/>
                    <a:pt x="726" y="345"/>
                    <a:pt x="729" y="345"/>
                  </a:cubicBezTo>
                  <a:cubicBezTo>
                    <a:pt x="729" y="337"/>
                    <a:pt x="729" y="330"/>
                    <a:pt x="729" y="322"/>
                  </a:cubicBezTo>
                  <a:cubicBezTo>
                    <a:pt x="726" y="322"/>
                    <a:pt x="723" y="322"/>
                    <a:pt x="720" y="322"/>
                  </a:cubicBezTo>
                  <a:cubicBezTo>
                    <a:pt x="690" y="322"/>
                    <a:pt x="660" y="322"/>
                    <a:pt x="629" y="322"/>
                  </a:cubicBezTo>
                  <a:cubicBezTo>
                    <a:pt x="617" y="322"/>
                    <a:pt x="613" y="317"/>
                    <a:pt x="613" y="306"/>
                  </a:cubicBezTo>
                  <a:cubicBezTo>
                    <a:pt x="613" y="279"/>
                    <a:pt x="613" y="253"/>
                    <a:pt x="613" y="227"/>
                  </a:cubicBezTo>
                  <a:cubicBezTo>
                    <a:pt x="613" y="224"/>
                    <a:pt x="613" y="221"/>
                    <a:pt x="613" y="218"/>
                  </a:cubicBezTo>
                  <a:cubicBezTo>
                    <a:pt x="605" y="218"/>
                    <a:pt x="598" y="218"/>
                    <a:pt x="590" y="218"/>
                  </a:cubicBezTo>
                  <a:close/>
                  <a:moveTo>
                    <a:pt x="73" y="26"/>
                  </a:moveTo>
                  <a:cubicBezTo>
                    <a:pt x="43" y="33"/>
                    <a:pt x="24" y="56"/>
                    <a:pt x="24" y="87"/>
                  </a:cubicBezTo>
                  <a:cubicBezTo>
                    <a:pt x="24" y="283"/>
                    <a:pt x="24" y="479"/>
                    <a:pt x="24" y="675"/>
                  </a:cubicBezTo>
                  <a:cubicBezTo>
                    <a:pt x="24" y="676"/>
                    <a:pt x="25" y="678"/>
                    <a:pt x="25" y="681"/>
                  </a:cubicBezTo>
                  <a:cubicBezTo>
                    <a:pt x="37" y="670"/>
                    <a:pt x="49" y="662"/>
                    <a:pt x="64" y="659"/>
                  </a:cubicBezTo>
                  <a:cubicBezTo>
                    <a:pt x="72" y="658"/>
                    <a:pt x="73" y="655"/>
                    <a:pt x="73" y="648"/>
                  </a:cubicBezTo>
                  <a:cubicBezTo>
                    <a:pt x="73" y="444"/>
                    <a:pt x="73" y="239"/>
                    <a:pt x="73" y="35"/>
                  </a:cubicBezTo>
                  <a:cubicBezTo>
                    <a:pt x="73" y="32"/>
                    <a:pt x="73" y="29"/>
                    <a:pt x="73" y="26"/>
                  </a:cubicBezTo>
                  <a:close/>
                  <a:moveTo>
                    <a:pt x="802" y="682"/>
                  </a:moveTo>
                  <a:cubicBezTo>
                    <a:pt x="802" y="678"/>
                    <a:pt x="802" y="676"/>
                    <a:pt x="802" y="674"/>
                  </a:cubicBezTo>
                  <a:cubicBezTo>
                    <a:pt x="802" y="478"/>
                    <a:pt x="802" y="283"/>
                    <a:pt x="802" y="88"/>
                  </a:cubicBezTo>
                  <a:cubicBezTo>
                    <a:pt x="802" y="83"/>
                    <a:pt x="801" y="77"/>
                    <a:pt x="800" y="72"/>
                  </a:cubicBezTo>
                  <a:cubicBezTo>
                    <a:pt x="796" y="49"/>
                    <a:pt x="775" y="29"/>
                    <a:pt x="754" y="27"/>
                  </a:cubicBezTo>
                  <a:cubicBezTo>
                    <a:pt x="754" y="29"/>
                    <a:pt x="754" y="32"/>
                    <a:pt x="754" y="35"/>
                  </a:cubicBezTo>
                  <a:cubicBezTo>
                    <a:pt x="754" y="239"/>
                    <a:pt x="754" y="444"/>
                    <a:pt x="754" y="649"/>
                  </a:cubicBezTo>
                  <a:cubicBezTo>
                    <a:pt x="754" y="650"/>
                    <a:pt x="753" y="652"/>
                    <a:pt x="754" y="653"/>
                  </a:cubicBezTo>
                  <a:cubicBezTo>
                    <a:pt x="755" y="655"/>
                    <a:pt x="756" y="658"/>
                    <a:pt x="758" y="658"/>
                  </a:cubicBezTo>
                  <a:cubicBezTo>
                    <a:pt x="774" y="661"/>
                    <a:pt x="788" y="669"/>
                    <a:pt x="802" y="682"/>
                  </a:cubicBezTo>
                  <a:close/>
                  <a:moveTo>
                    <a:pt x="376" y="218"/>
                  </a:moveTo>
                  <a:cubicBezTo>
                    <a:pt x="337" y="218"/>
                    <a:pt x="300" y="218"/>
                    <a:pt x="262" y="218"/>
                  </a:cubicBezTo>
                  <a:cubicBezTo>
                    <a:pt x="262" y="295"/>
                    <a:pt x="262" y="372"/>
                    <a:pt x="262" y="449"/>
                  </a:cubicBezTo>
                  <a:cubicBezTo>
                    <a:pt x="300" y="449"/>
                    <a:pt x="338" y="449"/>
                    <a:pt x="376" y="449"/>
                  </a:cubicBezTo>
                  <a:cubicBezTo>
                    <a:pt x="376" y="372"/>
                    <a:pt x="376" y="295"/>
                    <a:pt x="376" y="218"/>
                  </a:cubicBezTo>
                  <a:close/>
                  <a:moveTo>
                    <a:pt x="376" y="753"/>
                  </a:moveTo>
                  <a:cubicBezTo>
                    <a:pt x="376" y="676"/>
                    <a:pt x="376" y="600"/>
                    <a:pt x="376" y="523"/>
                  </a:cubicBezTo>
                  <a:cubicBezTo>
                    <a:pt x="338" y="523"/>
                    <a:pt x="300" y="523"/>
                    <a:pt x="262" y="523"/>
                  </a:cubicBezTo>
                  <a:cubicBezTo>
                    <a:pt x="262" y="600"/>
                    <a:pt x="262" y="677"/>
                    <a:pt x="262" y="753"/>
                  </a:cubicBezTo>
                  <a:cubicBezTo>
                    <a:pt x="300" y="753"/>
                    <a:pt x="338" y="753"/>
                    <a:pt x="376" y="753"/>
                  </a:cubicBezTo>
                  <a:close/>
                  <a:moveTo>
                    <a:pt x="565" y="218"/>
                  </a:moveTo>
                  <a:cubicBezTo>
                    <a:pt x="526" y="218"/>
                    <a:pt x="488" y="218"/>
                    <a:pt x="450" y="218"/>
                  </a:cubicBezTo>
                  <a:cubicBezTo>
                    <a:pt x="450" y="268"/>
                    <a:pt x="450" y="318"/>
                    <a:pt x="450" y="368"/>
                  </a:cubicBezTo>
                  <a:cubicBezTo>
                    <a:pt x="489" y="350"/>
                    <a:pt x="527" y="351"/>
                    <a:pt x="565" y="368"/>
                  </a:cubicBezTo>
                  <a:cubicBezTo>
                    <a:pt x="565" y="318"/>
                    <a:pt x="565" y="268"/>
                    <a:pt x="565" y="218"/>
                  </a:cubicBezTo>
                  <a:close/>
                  <a:moveTo>
                    <a:pt x="451" y="604"/>
                  </a:moveTo>
                  <a:cubicBezTo>
                    <a:pt x="451" y="654"/>
                    <a:pt x="451" y="704"/>
                    <a:pt x="451" y="753"/>
                  </a:cubicBezTo>
                  <a:cubicBezTo>
                    <a:pt x="489" y="753"/>
                    <a:pt x="527" y="753"/>
                    <a:pt x="564" y="753"/>
                  </a:cubicBezTo>
                  <a:cubicBezTo>
                    <a:pt x="564" y="703"/>
                    <a:pt x="564" y="654"/>
                    <a:pt x="564" y="604"/>
                  </a:cubicBezTo>
                  <a:cubicBezTo>
                    <a:pt x="526" y="621"/>
                    <a:pt x="489" y="621"/>
                    <a:pt x="451" y="604"/>
                  </a:cubicBezTo>
                  <a:close/>
                  <a:moveTo>
                    <a:pt x="97" y="297"/>
                  </a:moveTo>
                  <a:cubicBezTo>
                    <a:pt x="128" y="297"/>
                    <a:pt x="158" y="297"/>
                    <a:pt x="188" y="297"/>
                  </a:cubicBezTo>
                  <a:cubicBezTo>
                    <a:pt x="188" y="270"/>
                    <a:pt x="188" y="244"/>
                    <a:pt x="188" y="218"/>
                  </a:cubicBezTo>
                  <a:cubicBezTo>
                    <a:pt x="157" y="218"/>
                    <a:pt x="128" y="218"/>
                    <a:pt x="97" y="218"/>
                  </a:cubicBezTo>
                  <a:cubicBezTo>
                    <a:pt x="97" y="245"/>
                    <a:pt x="97" y="270"/>
                    <a:pt x="97" y="297"/>
                  </a:cubicBezTo>
                  <a:close/>
                  <a:moveTo>
                    <a:pt x="638" y="297"/>
                  </a:moveTo>
                  <a:cubicBezTo>
                    <a:pt x="669" y="297"/>
                    <a:pt x="699" y="297"/>
                    <a:pt x="729" y="297"/>
                  </a:cubicBezTo>
                  <a:cubicBezTo>
                    <a:pt x="729" y="270"/>
                    <a:pt x="729" y="244"/>
                    <a:pt x="729" y="218"/>
                  </a:cubicBezTo>
                  <a:cubicBezTo>
                    <a:pt x="699" y="218"/>
                    <a:pt x="669" y="218"/>
                    <a:pt x="638" y="218"/>
                  </a:cubicBezTo>
                  <a:cubicBezTo>
                    <a:pt x="638" y="245"/>
                    <a:pt x="638" y="270"/>
                    <a:pt x="638" y="297"/>
                  </a:cubicBezTo>
                  <a:close/>
                  <a:moveTo>
                    <a:pt x="188" y="449"/>
                  </a:moveTo>
                  <a:cubicBezTo>
                    <a:pt x="188" y="424"/>
                    <a:pt x="188" y="401"/>
                    <a:pt x="188" y="378"/>
                  </a:cubicBezTo>
                  <a:cubicBezTo>
                    <a:pt x="189" y="372"/>
                    <a:pt x="187" y="370"/>
                    <a:pt x="181" y="370"/>
                  </a:cubicBezTo>
                  <a:cubicBezTo>
                    <a:pt x="155" y="370"/>
                    <a:pt x="129" y="370"/>
                    <a:pt x="103" y="370"/>
                  </a:cubicBezTo>
                  <a:cubicBezTo>
                    <a:pt x="101" y="370"/>
                    <a:pt x="99" y="371"/>
                    <a:pt x="97" y="371"/>
                  </a:cubicBezTo>
                  <a:cubicBezTo>
                    <a:pt x="97" y="397"/>
                    <a:pt x="97" y="423"/>
                    <a:pt x="97" y="449"/>
                  </a:cubicBezTo>
                  <a:cubicBezTo>
                    <a:pt x="126" y="449"/>
                    <a:pt x="154" y="449"/>
                    <a:pt x="182" y="449"/>
                  </a:cubicBezTo>
                  <a:cubicBezTo>
                    <a:pt x="184" y="449"/>
                    <a:pt x="185" y="449"/>
                    <a:pt x="188" y="449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5543551" y="418623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165" h="165" extrusionOk="0">
                  <a:moveTo>
                    <a:pt x="164" y="83"/>
                  </a:moveTo>
                  <a:cubicBezTo>
                    <a:pt x="165" y="128"/>
                    <a:pt x="128" y="165"/>
                    <a:pt x="83" y="165"/>
                  </a:cubicBezTo>
                  <a:cubicBezTo>
                    <a:pt x="38" y="165"/>
                    <a:pt x="0" y="128"/>
                    <a:pt x="0" y="83"/>
                  </a:cubicBezTo>
                  <a:cubicBezTo>
                    <a:pt x="0" y="38"/>
                    <a:pt x="37" y="1"/>
                    <a:pt x="82" y="1"/>
                  </a:cubicBezTo>
                  <a:cubicBezTo>
                    <a:pt x="128" y="0"/>
                    <a:pt x="164" y="37"/>
                    <a:pt x="164" y="83"/>
                  </a:cubicBezTo>
                  <a:close/>
                  <a:moveTo>
                    <a:pt x="25" y="83"/>
                  </a:moveTo>
                  <a:cubicBezTo>
                    <a:pt x="25" y="115"/>
                    <a:pt x="51" y="141"/>
                    <a:pt x="83" y="141"/>
                  </a:cubicBezTo>
                  <a:cubicBezTo>
                    <a:pt x="114" y="140"/>
                    <a:pt x="140" y="114"/>
                    <a:pt x="140" y="83"/>
                  </a:cubicBezTo>
                  <a:cubicBezTo>
                    <a:pt x="140" y="51"/>
                    <a:pt x="114" y="25"/>
                    <a:pt x="82" y="25"/>
                  </a:cubicBezTo>
                  <a:cubicBezTo>
                    <a:pt x="50" y="25"/>
                    <a:pt x="25" y="51"/>
                    <a:pt x="25" y="83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4147295" y="2941610"/>
            <a:ext cx="690219" cy="644393"/>
            <a:chOff x="4665663" y="1862138"/>
            <a:chExt cx="1554163" cy="1450975"/>
          </a:xfrm>
        </p:grpSpPr>
        <p:sp>
          <p:nvSpPr>
            <p:cNvPr id="419" name="Google Shape;419;p28"/>
            <p:cNvSpPr/>
            <p:nvPr/>
          </p:nvSpPr>
          <p:spPr>
            <a:xfrm>
              <a:off x="4665663" y="1862138"/>
              <a:ext cx="1554163" cy="1450975"/>
            </a:xfrm>
            <a:custGeom>
              <a:avLst/>
              <a:gdLst/>
              <a:ahLst/>
              <a:cxnLst/>
              <a:rect l="l" t="t" r="r" b="b"/>
              <a:pathLst>
                <a:path w="843" h="787" extrusionOk="0">
                  <a:moveTo>
                    <a:pt x="0" y="403"/>
                  </a:moveTo>
                  <a:cubicBezTo>
                    <a:pt x="3" y="396"/>
                    <a:pt x="5" y="389"/>
                    <a:pt x="8" y="383"/>
                  </a:cubicBezTo>
                  <a:cubicBezTo>
                    <a:pt x="17" y="367"/>
                    <a:pt x="31" y="359"/>
                    <a:pt x="47" y="353"/>
                  </a:cubicBezTo>
                  <a:cubicBezTo>
                    <a:pt x="93" y="340"/>
                    <a:pt x="138" y="326"/>
                    <a:pt x="185" y="312"/>
                  </a:cubicBezTo>
                  <a:cubicBezTo>
                    <a:pt x="185" y="308"/>
                    <a:pt x="185" y="305"/>
                    <a:pt x="185" y="302"/>
                  </a:cubicBezTo>
                  <a:cubicBezTo>
                    <a:pt x="185" y="223"/>
                    <a:pt x="185" y="143"/>
                    <a:pt x="185" y="64"/>
                  </a:cubicBezTo>
                  <a:cubicBezTo>
                    <a:pt x="185" y="49"/>
                    <a:pt x="188" y="35"/>
                    <a:pt x="197" y="23"/>
                  </a:cubicBezTo>
                  <a:cubicBezTo>
                    <a:pt x="210" y="6"/>
                    <a:pt x="229" y="0"/>
                    <a:pt x="250" y="0"/>
                  </a:cubicBezTo>
                  <a:cubicBezTo>
                    <a:pt x="386" y="0"/>
                    <a:pt x="522" y="0"/>
                    <a:pt x="658" y="0"/>
                  </a:cubicBezTo>
                  <a:cubicBezTo>
                    <a:pt x="699" y="0"/>
                    <a:pt x="739" y="0"/>
                    <a:pt x="780" y="0"/>
                  </a:cubicBezTo>
                  <a:cubicBezTo>
                    <a:pt x="805" y="0"/>
                    <a:pt x="825" y="9"/>
                    <a:pt x="837" y="33"/>
                  </a:cubicBezTo>
                  <a:cubicBezTo>
                    <a:pt x="840" y="40"/>
                    <a:pt x="843" y="49"/>
                    <a:pt x="843" y="57"/>
                  </a:cubicBezTo>
                  <a:cubicBezTo>
                    <a:pt x="843" y="166"/>
                    <a:pt x="843" y="275"/>
                    <a:pt x="843" y="384"/>
                  </a:cubicBezTo>
                  <a:cubicBezTo>
                    <a:pt x="843" y="415"/>
                    <a:pt x="818" y="440"/>
                    <a:pt x="787" y="441"/>
                  </a:cubicBezTo>
                  <a:cubicBezTo>
                    <a:pt x="756" y="441"/>
                    <a:pt x="726" y="441"/>
                    <a:pt x="694" y="441"/>
                  </a:cubicBezTo>
                  <a:cubicBezTo>
                    <a:pt x="695" y="444"/>
                    <a:pt x="695" y="446"/>
                    <a:pt x="696" y="449"/>
                  </a:cubicBezTo>
                  <a:cubicBezTo>
                    <a:pt x="705" y="479"/>
                    <a:pt x="714" y="509"/>
                    <a:pt x="724" y="540"/>
                  </a:cubicBezTo>
                  <a:cubicBezTo>
                    <a:pt x="735" y="578"/>
                    <a:pt x="718" y="610"/>
                    <a:pt x="680" y="621"/>
                  </a:cubicBezTo>
                  <a:cubicBezTo>
                    <a:pt x="512" y="673"/>
                    <a:pt x="344" y="724"/>
                    <a:pt x="176" y="775"/>
                  </a:cubicBezTo>
                  <a:cubicBezTo>
                    <a:pt x="138" y="787"/>
                    <a:pt x="106" y="769"/>
                    <a:pt x="94" y="732"/>
                  </a:cubicBezTo>
                  <a:cubicBezTo>
                    <a:pt x="64" y="633"/>
                    <a:pt x="34" y="535"/>
                    <a:pt x="4" y="436"/>
                  </a:cubicBezTo>
                  <a:cubicBezTo>
                    <a:pt x="2" y="432"/>
                    <a:pt x="1" y="427"/>
                    <a:pt x="0" y="423"/>
                  </a:cubicBezTo>
                  <a:cubicBezTo>
                    <a:pt x="0" y="416"/>
                    <a:pt x="0" y="409"/>
                    <a:pt x="0" y="403"/>
                  </a:cubicBezTo>
                  <a:close/>
                  <a:moveTo>
                    <a:pt x="515" y="416"/>
                  </a:moveTo>
                  <a:cubicBezTo>
                    <a:pt x="603" y="416"/>
                    <a:pt x="692" y="416"/>
                    <a:pt x="781" y="416"/>
                  </a:cubicBezTo>
                  <a:cubicBezTo>
                    <a:pt x="806" y="416"/>
                    <a:pt x="818" y="404"/>
                    <a:pt x="818" y="379"/>
                  </a:cubicBezTo>
                  <a:cubicBezTo>
                    <a:pt x="819" y="274"/>
                    <a:pt x="818" y="168"/>
                    <a:pt x="819" y="63"/>
                  </a:cubicBezTo>
                  <a:cubicBezTo>
                    <a:pt x="819" y="41"/>
                    <a:pt x="806" y="24"/>
                    <a:pt x="780" y="24"/>
                  </a:cubicBezTo>
                  <a:cubicBezTo>
                    <a:pt x="603" y="25"/>
                    <a:pt x="426" y="25"/>
                    <a:pt x="248" y="25"/>
                  </a:cubicBezTo>
                  <a:cubicBezTo>
                    <a:pt x="222" y="25"/>
                    <a:pt x="209" y="38"/>
                    <a:pt x="209" y="64"/>
                  </a:cubicBezTo>
                  <a:cubicBezTo>
                    <a:pt x="209" y="168"/>
                    <a:pt x="209" y="272"/>
                    <a:pt x="209" y="376"/>
                  </a:cubicBezTo>
                  <a:cubicBezTo>
                    <a:pt x="209" y="398"/>
                    <a:pt x="219" y="417"/>
                    <a:pt x="250" y="417"/>
                  </a:cubicBezTo>
                  <a:cubicBezTo>
                    <a:pt x="338" y="416"/>
                    <a:pt x="426" y="416"/>
                    <a:pt x="515" y="416"/>
                  </a:cubicBezTo>
                  <a:close/>
                  <a:moveTo>
                    <a:pt x="62" y="543"/>
                  </a:moveTo>
                  <a:cubicBezTo>
                    <a:pt x="81" y="604"/>
                    <a:pt x="99" y="663"/>
                    <a:pt x="117" y="722"/>
                  </a:cubicBezTo>
                  <a:cubicBezTo>
                    <a:pt x="125" y="750"/>
                    <a:pt x="143" y="760"/>
                    <a:pt x="171" y="751"/>
                  </a:cubicBezTo>
                  <a:cubicBezTo>
                    <a:pt x="312" y="708"/>
                    <a:pt x="454" y="665"/>
                    <a:pt x="595" y="622"/>
                  </a:cubicBezTo>
                  <a:cubicBezTo>
                    <a:pt x="623" y="613"/>
                    <a:pt x="651" y="605"/>
                    <a:pt x="678" y="596"/>
                  </a:cubicBezTo>
                  <a:cubicBezTo>
                    <a:pt x="697" y="590"/>
                    <a:pt x="707" y="572"/>
                    <a:pt x="702" y="554"/>
                  </a:cubicBezTo>
                  <a:cubicBezTo>
                    <a:pt x="692" y="518"/>
                    <a:pt x="681" y="483"/>
                    <a:pt x="670" y="448"/>
                  </a:cubicBezTo>
                  <a:cubicBezTo>
                    <a:pt x="669" y="446"/>
                    <a:pt x="665" y="444"/>
                    <a:pt x="663" y="444"/>
                  </a:cubicBezTo>
                  <a:cubicBezTo>
                    <a:pt x="642" y="443"/>
                    <a:pt x="622" y="443"/>
                    <a:pt x="601" y="444"/>
                  </a:cubicBezTo>
                  <a:cubicBezTo>
                    <a:pt x="600" y="444"/>
                    <a:pt x="598" y="444"/>
                    <a:pt x="595" y="445"/>
                  </a:cubicBezTo>
                  <a:cubicBezTo>
                    <a:pt x="598" y="455"/>
                    <a:pt x="601" y="464"/>
                    <a:pt x="604" y="473"/>
                  </a:cubicBezTo>
                  <a:cubicBezTo>
                    <a:pt x="609" y="490"/>
                    <a:pt x="607" y="493"/>
                    <a:pt x="591" y="498"/>
                  </a:cubicBezTo>
                  <a:cubicBezTo>
                    <a:pt x="525" y="518"/>
                    <a:pt x="460" y="538"/>
                    <a:pt x="395" y="558"/>
                  </a:cubicBezTo>
                  <a:cubicBezTo>
                    <a:pt x="321" y="581"/>
                    <a:pt x="248" y="603"/>
                    <a:pt x="174" y="626"/>
                  </a:cubicBezTo>
                  <a:cubicBezTo>
                    <a:pt x="161" y="630"/>
                    <a:pt x="157" y="627"/>
                    <a:pt x="153" y="614"/>
                  </a:cubicBezTo>
                  <a:cubicBezTo>
                    <a:pt x="149" y="603"/>
                    <a:pt x="145" y="591"/>
                    <a:pt x="142" y="580"/>
                  </a:cubicBezTo>
                  <a:cubicBezTo>
                    <a:pt x="138" y="567"/>
                    <a:pt x="141" y="562"/>
                    <a:pt x="154" y="558"/>
                  </a:cubicBezTo>
                  <a:cubicBezTo>
                    <a:pt x="256" y="526"/>
                    <a:pt x="359" y="495"/>
                    <a:pt x="461" y="464"/>
                  </a:cubicBezTo>
                  <a:cubicBezTo>
                    <a:pt x="481" y="458"/>
                    <a:pt x="501" y="451"/>
                    <a:pt x="520" y="445"/>
                  </a:cubicBezTo>
                  <a:cubicBezTo>
                    <a:pt x="519" y="444"/>
                    <a:pt x="517" y="444"/>
                    <a:pt x="516" y="444"/>
                  </a:cubicBezTo>
                  <a:cubicBezTo>
                    <a:pt x="474" y="444"/>
                    <a:pt x="432" y="443"/>
                    <a:pt x="391" y="444"/>
                  </a:cubicBezTo>
                  <a:cubicBezTo>
                    <a:pt x="387" y="444"/>
                    <a:pt x="383" y="445"/>
                    <a:pt x="379" y="446"/>
                  </a:cubicBezTo>
                  <a:cubicBezTo>
                    <a:pt x="294" y="472"/>
                    <a:pt x="209" y="498"/>
                    <a:pt x="125" y="524"/>
                  </a:cubicBezTo>
                  <a:cubicBezTo>
                    <a:pt x="104" y="530"/>
                    <a:pt x="83" y="537"/>
                    <a:pt x="62" y="543"/>
                  </a:cubicBezTo>
                  <a:close/>
                  <a:moveTo>
                    <a:pt x="186" y="396"/>
                  </a:moveTo>
                  <a:cubicBezTo>
                    <a:pt x="135" y="412"/>
                    <a:pt x="84" y="427"/>
                    <a:pt x="32" y="443"/>
                  </a:cubicBezTo>
                  <a:cubicBezTo>
                    <a:pt x="40" y="469"/>
                    <a:pt x="47" y="494"/>
                    <a:pt x="55" y="520"/>
                  </a:cubicBezTo>
                  <a:cubicBezTo>
                    <a:pt x="136" y="495"/>
                    <a:pt x="216" y="470"/>
                    <a:pt x="297" y="445"/>
                  </a:cubicBezTo>
                  <a:cubicBezTo>
                    <a:pt x="282" y="444"/>
                    <a:pt x="267" y="444"/>
                    <a:pt x="253" y="443"/>
                  </a:cubicBezTo>
                  <a:cubicBezTo>
                    <a:pt x="241" y="442"/>
                    <a:pt x="229" y="440"/>
                    <a:pt x="219" y="436"/>
                  </a:cubicBezTo>
                  <a:cubicBezTo>
                    <a:pt x="202" y="429"/>
                    <a:pt x="191" y="414"/>
                    <a:pt x="186" y="396"/>
                  </a:cubicBezTo>
                  <a:close/>
                  <a:moveTo>
                    <a:pt x="174" y="600"/>
                  </a:moveTo>
                  <a:cubicBezTo>
                    <a:pt x="309" y="559"/>
                    <a:pt x="444" y="518"/>
                    <a:pt x="580" y="476"/>
                  </a:cubicBezTo>
                  <a:cubicBezTo>
                    <a:pt x="577" y="469"/>
                    <a:pt x="575" y="462"/>
                    <a:pt x="573" y="455"/>
                  </a:cubicBezTo>
                  <a:cubicBezTo>
                    <a:pt x="437" y="496"/>
                    <a:pt x="302" y="538"/>
                    <a:pt x="167" y="579"/>
                  </a:cubicBezTo>
                  <a:cubicBezTo>
                    <a:pt x="170" y="587"/>
                    <a:pt x="172" y="593"/>
                    <a:pt x="174" y="600"/>
                  </a:cubicBezTo>
                  <a:close/>
                  <a:moveTo>
                    <a:pt x="184" y="338"/>
                  </a:moveTo>
                  <a:cubicBezTo>
                    <a:pt x="182" y="338"/>
                    <a:pt x="181" y="338"/>
                    <a:pt x="180" y="339"/>
                  </a:cubicBezTo>
                  <a:cubicBezTo>
                    <a:pt x="137" y="352"/>
                    <a:pt x="94" y="365"/>
                    <a:pt x="51" y="378"/>
                  </a:cubicBezTo>
                  <a:cubicBezTo>
                    <a:pt x="47" y="379"/>
                    <a:pt x="43" y="382"/>
                    <a:pt x="39" y="384"/>
                  </a:cubicBezTo>
                  <a:cubicBezTo>
                    <a:pt x="30" y="391"/>
                    <a:pt x="21" y="408"/>
                    <a:pt x="26" y="419"/>
                  </a:cubicBezTo>
                  <a:cubicBezTo>
                    <a:pt x="79" y="403"/>
                    <a:pt x="132" y="387"/>
                    <a:pt x="184" y="371"/>
                  </a:cubicBezTo>
                  <a:cubicBezTo>
                    <a:pt x="184" y="360"/>
                    <a:pt x="184" y="349"/>
                    <a:pt x="184" y="338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5121276" y="2105025"/>
              <a:ext cx="200025" cy="188913"/>
            </a:xfrm>
            <a:custGeom>
              <a:avLst/>
              <a:gdLst/>
              <a:ahLst/>
              <a:cxnLst/>
              <a:rect l="l" t="t" r="r" b="b"/>
              <a:pathLst>
                <a:path w="109" h="102" extrusionOk="0">
                  <a:moveTo>
                    <a:pt x="54" y="1"/>
                  </a:moveTo>
                  <a:cubicBezTo>
                    <a:pt x="62" y="1"/>
                    <a:pt x="70" y="0"/>
                    <a:pt x="77" y="1"/>
                  </a:cubicBezTo>
                  <a:cubicBezTo>
                    <a:pt x="95" y="2"/>
                    <a:pt x="107" y="14"/>
                    <a:pt x="108" y="32"/>
                  </a:cubicBezTo>
                  <a:cubicBezTo>
                    <a:pt x="109" y="44"/>
                    <a:pt x="109" y="57"/>
                    <a:pt x="108" y="70"/>
                  </a:cubicBezTo>
                  <a:cubicBezTo>
                    <a:pt x="107" y="87"/>
                    <a:pt x="94" y="100"/>
                    <a:pt x="76" y="101"/>
                  </a:cubicBezTo>
                  <a:cubicBezTo>
                    <a:pt x="62" y="102"/>
                    <a:pt x="47" y="101"/>
                    <a:pt x="32" y="101"/>
                  </a:cubicBezTo>
                  <a:cubicBezTo>
                    <a:pt x="13" y="100"/>
                    <a:pt x="0" y="87"/>
                    <a:pt x="0" y="67"/>
                  </a:cubicBezTo>
                  <a:cubicBezTo>
                    <a:pt x="0" y="56"/>
                    <a:pt x="0" y="44"/>
                    <a:pt x="0" y="33"/>
                  </a:cubicBezTo>
                  <a:cubicBezTo>
                    <a:pt x="0" y="14"/>
                    <a:pt x="13" y="2"/>
                    <a:pt x="31" y="1"/>
                  </a:cubicBezTo>
                  <a:cubicBezTo>
                    <a:pt x="39" y="0"/>
                    <a:pt x="47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54" y="77"/>
                  </a:moveTo>
                  <a:cubicBezTo>
                    <a:pt x="61" y="77"/>
                    <a:pt x="68" y="77"/>
                    <a:pt x="74" y="77"/>
                  </a:cubicBezTo>
                  <a:cubicBezTo>
                    <a:pt x="80" y="76"/>
                    <a:pt x="84" y="74"/>
                    <a:pt x="84" y="68"/>
                  </a:cubicBezTo>
                  <a:cubicBezTo>
                    <a:pt x="84" y="56"/>
                    <a:pt x="84" y="45"/>
                    <a:pt x="84" y="34"/>
                  </a:cubicBezTo>
                  <a:cubicBezTo>
                    <a:pt x="84" y="28"/>
                    <a:pt x="81" y="25"/>
                    <a:pt x="75" y="25"/>
                  </a:cubicBezTo>
                  <a:cubicBezTo>
                    <a:pt x="61" y="25"/>
                    <a:pt x="47" y="25"/>
                    <a:pt x="33" y="25"/>
                  </a:cubicBezTo>
                  <a:cubicBezTo>
                    <a:pt x="27" y="25"/>
                    <a:pt x="24" y="28"/>
                    <a:pt x="24" y="34"/>
                  </a:cubicBezTo>
                  <a:cubicBezTo>
                    <a:pt x="24" y="45"/>
                    <a:pt x="24" y="56"/>
                    <a:pt x="24" y="67"/>
                  </a:cubicBezTo>
                  <a:cubicBezTo>
                    <a:pt x="24" y="74"/>
                    <a:pt x="28" y="77"/>
                    <a:pt x="34" y="77"/>
                  </a:cubicBezTo>
                  <a:cubicBezTo>
                    <a:pt x="41" y="77"/>
                    <a:pt x="47" y="77"/>
                    <a:pt x="54" y="7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5121276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3" y="0"/>
                  </a:moveTo>
                  <a:cubicBezTo>
                    <a:pt x="67" y="0"/>
                    <a:pt x="80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2" y="25"/>
                    <a:pt x="94" y="25"/>
                  </a:cubicBezTo>
                  <a:cubicBezTo>
                    <a:pt x="67" y="25"/>
                    <a:pt x="41" y="25"/>
                    <a:pt x="15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8" y="0"/>
                    <a:pt x="41" y="0"/>
                    <a:pt x="53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5910263" y="2403475"/>
              <a:ext cx="201613" cy="46038"/>
            </a:xfrm>
            <a:custGeom>
              <a:avLst/>
              <a:gdLst/>
              <a:ahLst/>
              <a:cxnLst/>
              <a:rect l="l" t="t" r="r" b="b"/>
              <a:pathLst>
                <a:path w="109" h="25" extrusionOk="0">
                  <a:moveTo>
                    <a:pt x="55" y="0"/>
                  </a:moveTo>
                  <a:cubicBezTo>
                    <a:pt x="68" y="0"/>
                    <a:pt x="81" y="0"/>
                    <a:pt x="95" y="0"/>
                  </a:cubicBezTo>
                  <a:cubicBezTo>
                    <a:pt x="104" y="0"/>
                    <a:pt x="109" y="5"/>
                    <a:pt x="109" y="12"/>
                  </a:cubicBezTo>
                  <a:cubicBezTo>
                    <a:pt x="109" y="20"/>
                    <a:pt x="104" y="25"/>
                    <a:pt x="94" y="25"/>
                  </a:cubicBezTo>
                  <a:cubicBezTo>
                    <a:pt x="68" y="25"/>
                    <a:pt x="42" y="25"/>
                    <a:pt x="16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29" y="0"/>
                    <a:pt x="42" y="0"/>
                    <a:pt x="55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384801" y="2403475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19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648326" y="2403475"/>
              <a:ext cx="200025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0"/>
                  </a:moveTo>
                  <a:cubicBezTo>
                    <a:pt x="67" y="0"/>
                    <a:pt x="81" y="0"/>
                    <a:pt x="94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8" y="20"/>
                    <a:pt x="103" y="25"/>
                    <a:pt x="94" y="25"/>
                  </a:cubicBezTo>
                  <a:cubicBezTo>
                    <a:pt x="67" y="25"/>
                    <a:pt x="41" y="25"/>
                    <a:pt x="14" y="25"/>
                  </a:cubicBezTo>
                  <a:cubicBezTo>
                    <a:pt x="5" y="25"/>
                    <a:pt x="0" y="20"/>
                    <a:pt x="0" y="13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27" y="0"/>
                    <a:pt x="41" y="0"/>
                    <a:pt x="5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28"/>
          <p:cNvGrpSpPr/>
          <p:nvPr/>
        </p:nvGrpSpPr>
        <p:grpSpPr>
          <a:xfrm>
            <a:off x="4147296" y="1299242"/>
            <a:ext cx="625775" cy="698701"/>
            <a:chOff x="2998788" y="3544888"/>
            <a:chExt cx="1430338" cy="1597025"/>
          </a:xfrm>
        </p:grpSpPr>
        <p:sp>
          <p:nvSpPr>
            <p:cNvPr id="426" name="Google Shape;426;p28"/>
            <p:cNvSpPr/>
            <p:nvPr/>
          </p:nvSpPr>
          <p:spPr>
            <a:xfrm>
              <a:off x="2998788" y="3544888"/>
              <a:ext cx="1430338" cy="1597025"/>
            </a:xfrm>
            <a:custGeom>
              <a:avLst/>
              <a:gdLst/>
              <a:ahLst/>
              <a:cxnLst/>
              <a:rect l="l" t="t" r="r" b="b"/>
              <a:pathLst>
                <a:path w="775" h="866" extrusionOk="0">
                  <a:moveTo>
                    <a:pt x="21" y="866"/>
                  </a:moveTo>
                  <a:cubicBezTo>
                    <a:pt x="6" y="859"/>
                    <a:pt x="0" y="846"/>
                    <a:pt x="0" y="829"/>
                  </a:cubicBezTo>
                  <a:cubicBezTo>
                    <a:pt x="1" y="565"/>
                    <a:pt x="1" y="300"/>
                    <a:pt x="1" y="35"/>
                  </a:cubicBezTo>
                  <a:cubicBezTo>
                    <a:pt x="1" y="26"/>
                    <a:pt x="1" y="16"/>
                    <a:pt x="8" y="9"/>
                  </a:cubicBezTo>
                  <a:cubicBezTo>
                    <a:pt x="15" y="2"/>
                    <a:pt x="23" y="0"/>
                    <a:pt x="32" y="0"/>
                  </a:cubicBezTo>
                  <a:cubicBezTo>
                    <a:pt x="142" y="0"/>
                    <a:pt x="252" y="0"/>
                    <a:pt x="363" y="0"/>
                  </a:cubicBezTo>
                  <a:cubicBezTo>
                    <a:pt x="448" y="0"/>
                    <a:pt x="534" y="0"/>
                    <a:pt x="620" y="0"/>
                  </a:cubicBezTo>
                  <a:cubicBezTo>
                    <a:pt x="641" y="0"/>
                    <a:pt x="652" y="11"/>
                    <a:pt x="652" y="32"/>
                  </a:cubicBezTo>
                  <a:cubicBezTo>
                    <a:pt x="652" y="55"/>
                    <a:pt x="652" y="78"/>
                    <a:pt x="652" y="102"/>
                  </a:cubicBezTo>
                  <a:cubicBezTo>
                    <a:pt x="694" y="107"/>
                    <a:pt x="728" y="127"/>
                    <a:pt x="751" y="163"/>
                  </a:cubicBezTo>
                  <a:cubicBezTo>
                    <a:pt x="768" y="189"/>
                    <a:pt x="775" y="218"/>
                    <a:pt x="772" y="249"/>
                  </a:cubicBezTo>
                  <a:cubicBezTo>
                    <a:pt x="768" y="294"/>
                    <a:pt x="735" y="355"/>
                    <a:pt x="652" y="368"/>
                  </a:cubicBezTo>
                  <a:cubicBezTo>
                    <a:pt x="652" y="371"/>
                    <a:pt x="652" y="375"/>
                    <a:pt x="652" y="378"/>
                  </a:cubicBezTo>
                  <a:cubicBezTo>
                    <a:pt x="652" y="528"/>
                    <a:pt x="652" y="678"/>
                    <a:pt x="652" y="828"/>
                  </a:cubicBezTo>
                  <a:cubicBezTo>
                    <a:pt x="652" y="846"/>
                    <a:pt x="648" y="858"/>
                    <a:pt x="632" y="866"/>
                  </a:cubicBezTo>
                  <a:cubicBezTo>
                    <a:pt x="507" y="866"/>
                    <a:pt x="381" y="866"/>
                    <a:pt x="256" y="866"/>
                  </a:cubicBezTo>
                  <a:cubicBezTo>
                    <a:pt x="250" y="862"/>
                    <a:pt x="246" y="857"/>
                    <a:pt x="249" y="849"/>
                  </a:cubicBezTo>
                  <a:cubicBezTo>
                    <a:pt x="252" y="841"/>
                    <a:pt x="258" y="840"/>
                    <a:pt x="265" y="840"/>
                  </a:cubicBezTo>
                  <a:cubicBezTo>
                    <a:pt x="382" y="840"/>
                    <a:pt x="498" y="840"/>
                    <a:pt x="614" y="840"/>
                  </a:cubicBezTo>
                  <a:cubicBezTo>
                    <a:pt x="627" y="840"/>
                    <a:pt x="627" y="840"/>
                    <a:pt x="627" y="828"/>
                  </a:cubicBezTo>
                  <a:cubicBezTo>
                    <a:pt x="627" y="678"/>
                    <a:pt x="627" y="528"/>
                    <a:pt x="627" y="378"/>
                  </a:cubicBezTo>
                  <a:cubicBezTo>
                    <a:pt x="627" y="375"/>
                    <a:pt x="627" y="372"/>
                    <a:pt x="627" y="368"/>
                  </a:cubicBezTo>
                  <a:cubicBezTo>
                    <a:pt x="606" y="365"/>
                    <a:pt x="588" y="359"/>
                    <a:pt x="570" y="349"/>
                  </a:cubicBezTo>
                  <a:cubicBezTo>
                    <a:pt x="514" y="315"/>
                    <a:pt x="491" y="243"/>
                    <a:pt x="517" y="183"/>
                  </a:cubicBezTo>
                  <a:cubicBezTo>
                    <a:pt x="519" y="177"/>
                    <a:pt x="523" y="172"/>
                    <a:pt x="530" y="172"/>
                  </a:cubicBezTo>
                  <a:cubicBezTo>
                    <a:pt x="540" y="171"/>
                    <a:pt x="545" y="181"/>
                    <a:pt x="541" y="191"/>
                  </a:cubicBezTo>
                  <a:cubicBezTo>
                    <a:pt x="535" y="206"/>
                    <a:pt x="532" y="221"/>
                    <a:pt x="532" y="238"/>
                  </a:cubicBezTo>
                  <a:cubicBezTo>
                    <a:pt x="533" y="291"/>
                    <a:pt x="578" y="339"/>
                    <a:pt x="630" y="342"/>
                  </a:cubicBezTo>
                  <a:cubicBezTo>
                    <a:pt x="688" y="345"/>
                    <a:pt x="737" y="307"/>
                    <a:pt x="745" y="252"/>
                  </a:cubicBezTo>
                  <a:cubicBezTo>
                    <a:pt x="755" y="187"/>
                    <a:pt x="709" y="131"/>
                    <a:pt x="644" y="127"/>
                  </a:cubicBezTo>
                  <a:cubicBezTo>
                    <a:pt x="620" y="126"/>
                    <a:pt x="598" y="133"/>
                    <a:pt x="578" y="147"/>
                  </a:cubicBezTo>
                  <a:cubicBezTo>
                    <a:pt x="574" y="149"/>
                    <a:pt x="569" y="152"/>
                    <a:pt x="566" y="151"/>
                  </a:cubicBezTo>
                  <a:cubicBezTo>
                    <a:pt x="561" y="150"/>
                    <a:pt x="556" y="146"/>
                    <a:pt x="555" y="142"/>
                  </a:cubicBezTo>
                  <a:cubicBezTo>
                    <a:pt x="554" y="138"/>
                    <a:pt x="556" y="131"/>
                    <a:pt x="560" y="129"/>
                  </a:cubicBezTo>
                  <a:cubicBezTo>
                    <a:pt x="577" y="115"/>
                    <a:pt x="596" y="107"/>
                    <a:pt x="618" y="103"/>
                  </a:cubicBezTo>
                  <a:cubicBezTo>
                    <a:pt x="621" y="103"/>
                    <a:pt x="623" y="102"/>
                    <a:pt x="627" y="102"/>
                  </a:cubicBezTo>
                  <a:cubicBezTo>
                    <a:pt x="627" y="78"/>
                    <a:pt x="627" y="55"/>
                    <a:pt x="626" y="31"/>
                  </a:cubicBezTo>
                  <a:cubicBezTo>
                    <a:pt x="626" y="30"/>
                    <a:pt x="623" y="27"/>
                    <a:pt x="620" y="26"/>
                  </a:cubicBezTo>
                  <a:cubicBezTo>
                    <a:pt x="619" y="25"/>
                    <a:pt x="616" y="26"/>
                    <a:pt x="614" y="26"/>
                  </a:cubicBezTo>
                  <a:cubicBezTo>
                    <a:pt x="422" y="26"/>
                    <a:pt x="230" y="26"/>
                    <a:pt x="38" y="26"/>
                  </a:cubicBezTo>
                  <a:cubicBezTo>
                    <a:pt x="26" y="26"/>
                    <a:pt x="26" y="26"/>
                    <a:pt x="26" y="37"/>
                  </a:cubicBezTo>
                  <a:cubicBezTo>
                    <a:pt x="26" y="301"/>
                    <a:pt x="26" y="565"/>
                    <a:pt x="26" y="829"/>
                  </a:cubicBezTo>
                  <a:cubicBezTo>
                    <a:pt x="26" y="840"/>
                    <a:pt x="26" y="840"/>
                    <a:pt x="38" y="840"/>
                  </a:cubicBezTo>
                  <a:cubicBezTo>
                    <a:pt x="91" y="840"/>
                    <a:pt x="144" y="840"/>
                    <a:pt x="197" y="840"/>
                  </a:cubicBezTo>
                  <a:cubicBezTo>
                    <a:pt x="204" y="840"/>
                    <a:pt x="211" y="841"/>
                    <a:pt x="214" y="848"/>
                  </a:cubicBezTo>
                  <a:cubicBezTo>
                    <a:pt x="217" y="856"/>
                    <a:pt x="213" y="861"/>
                    <a:pt x="207" y="866"/>
                  </a:cubicBezTo>
                  <a:cubicBezTo>
                    <a:pt x="145" y="866"/>
                    <a:pt x="83" y="866"/>
                    <a:pt x="21" y="86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3128963" y="458787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7" y="26"/>
                    <a:pt x="92" y="26"/>
                    <a:pt x="16" y="26"/>
                  </a:cubicBezTo>
                  <a:cubicBezTo>
                    <a:pt x="12" y="26"/>
                    <a:pt x="6" y="24"/>
                    <a:pt x="3" y="21"/>
                  </a:cubicBezTo>
                  <a:cubicBezTo>
                    <a:pt x="1" y="19"/>
                    <a:pt x="0" y="12"/>
                    <a:pt x="1" y="9"/>
                  </a:cubicBezTo>
                  <a:cubicBezTo>
                    <a:pt x="2" y="5"/>
                    <a:pt x="7" y="3"/>
                    <a:pt x="11" y="1"/>
                  </a:cubicBezTo>
                  <a:cubicBezTo>
                    <a:pt x="12" y="0"/>
                    <a:pt x="14" y="1"/>
                    <a:pt x="16" y="1"/>
                  </a:cubicBezTo>
                  <a:cubicBezTo>
                    <a:pt x="167" y="1"/>
                    <a:pt x="319" y="1"/>
                    <a:pt x="470" y="1"/>
                  </a:cubicBezTo>
                  <a:cubicBezTo>
                    <a:pt x="476" y="1"/>
                    <a:pt x="482" y="1"/>
                    <a:pt x="485" y="7"/>
                  </a:cubicBezTo>
                  <a:cubicBezTo>
                    <a:pt x="486" y="11"/>
                    <a:pt x="487" y="17"/>
                    <a:pt x="484" y="19"/>
                  </a:cubicBezTo>
                  <a:cubicBezTo>
                    <a:pt x="481" y="23"/>
                    <a:pt x="476" y="26"/>
                    <a:pt x="471" y="26"/>
                  </a:cubicBezTo>
                  <a:cubicBezTo>
                    <a:pt x="417" y="26"/>
                    <a:pt x="362" y="26"/>
                    <a:pt x="308" y="26"/>
                  </a:cubicBezTo>
                  <a:cubicBezTo>
                    <a:pt x="286" y="26"/>
                    <a:pt x="265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3128963" y="4340225"/>
              <a:ext cx="898525" cy="49213"/>
            </a:xfrm>
            <a:custGeom>
              <a:avLst/>
              <a:gdLst/>
              <a:ahLst/>
              <a:cxnLst/>
              <a:rect l="l" t="t" r="r" b="b"/>
              <a:pathLst>
                <a:path w="487" h="27" extrusionOk="0">
                  <a:moveTo>
                    <a:pt x="243" y="1"/>
                  </a:moveTo>
                  <a:cubicBezTo>
                    <a:pt x="317" y="1"/>
                    <a:pt x="392" y="1"/>
                    <a:pt x="466" y="1"/>
                  </a:cubicBezTo>
                  <a:cubicBezTo>
                    <a:pt x="469" y="1"/>
                    <a:pt x="471" y="0"/>
                    <a:pt x="474" y="1"/>
                  </a:cubicBezTo>
                  <a:cubicBezTo>
                    <a:pt x="481" y="1"/>
                    <a:pt x="487" y="7"/>
                    <a:pt x="487" y="14"/>
                  </a:cubicBezTo>
                  <a:cubicBezTo>
                    <a:pt x="486" y="21"/>
                    <a:pt x="482" y="26"/>
                    <a:pt x="475" y="26"/>
                  </a:cubicBezTo>
                  <a:cubicBezTo>
                    <a:pt x="471" y="26"/>
                    <a:pt x="468" y="27"/>
                    <a:pt x="465" y="27"/>
                  </a:cubicBezTo>
                  <a:cubicBezTo>
                    <a:pt x="317" y="27"/>
                    <a:pt x="169" y="27"/>
                    <a:pt x="22" y="27"/>
                  </a:cubicBezTo>
                  <a:cubicBezTo>
                    <a:pt x="18" y="27"/>
                    <a:pt x="14" y="26"/>
                    <a:pt x="11" y="26"/>
                  </a:cubicBezTo>
                  <a:cubicBezTo>
                    <a:pt x="4" y="25"/>
                    <a:pt x="0" y="21"/>
                    <a:pt x="0" y="14"/>
                  </a:cubicBezTo>
                  <a:cubicBezTo>
                    <a:pt x="0" y="7"/>
                    <a:pt x="4" y="2"/>
                    <a:pt x="11" y="1"/>
                  </a:cubicBezTo>
                  <a:cubicBezTo>
                    <a:pt x="13" y="0"/>
                    <a:pt x="16" y="1"/>
                    <a:pt x="19" y="1"/>
                  </a:cubicBezTo>
                  <a:cubicBezTo>
                    <a:pt x="94" y="1"/>
                    <a:pt x="168" y="1"/>
                    <a:pt x="243" y="1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3128963" y="4465638"/>
              <a:ext cx="898525" cy="47625"/>
            </a:xfrm>
            <a:custGeom>
              <a:avLst/>
              <a:gdLst/>
              <a:ahLst/>
              <a:cxnLst/>
              <a:rect l="l" t="t" r="r" b="b"/>
              <a:pathLst>
                <a:path w="487" h="26" extrusionOk="0">
                  <a:moveTo>
                    <a:pt x="243" y="26"/>
                  </a:moveTo>
                  <a:cubicBezTo>
                    <a:pt x="169" y="26"/>
                    <a:pt x="94" y="26"/>
                    <a:pt x="20" y="26"/>
                  </a:cubicBezTo>
                  <a:cubicBezTo>
                    <a:pt x="17" y="26"/>
                    <a:pt x="14" y="26"/>
                    <a:pt x="12" y="25"/>
                  </a:cubicBezTo>
                  <a:cubicBezTo>
                    <a:pt x="4" y="25"/>
                    <a:pt x="0" y="20"/>
                    <a:pt x="0" y="13"/>
                  </a:cubicBezTo>
                  <a:cubicBezTo>
                    <a:pt x="0" y="6"/>
                    <a:pt x="4" y="2"/>
                    <a:pt x="11" y="0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168" y="0"/>
                    <a:pt x="318" y="0"/>
                    <a:pt x="468" y="0"/>
                  </a:cubicBezTo>
                  <a:cubicBezTo>
                    <a:pt x="470" y="0"/>
                    <a:pt x="472" y="0"/>
                    <a:pt x="475" y="0"/>
                  </a:cubicBezTo>
                  <a:cubicBezTo>
                    <a:pt x="482" y="1"/>
                    <a:pt x="487" y="6"/>
                    <a:pt x="487" y="13"/>
                  </a:cubicBezTo>
                  <a:cubicBezTo>
                    <a:pt x="487" y="20"/>
                    <a:pt x="482" y="25"/>
                    <a:pt x="475" y="25"/>
                  </a:cubicBezTo>
                  <a:cubicBezTo>
                    <a:pt x="472" y="26"/>
                    <a:pt x="469" y="26"/>
                    <a:pt x="466" y="26"/>
                  </a:cubicBezTo>
                  <a:cubicBezTo>
                    <a:pt x="392" y="26"/>
                    <a:pt x="317" y="26"/>
                    <a:pt x="243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3549651" y="4745038"/>
              <a:ext cx="528638" cy="234950"/>
            </a:xfrm>
            <a:custGeom>
              <a:avLst/>
              <a:gdLst/>
              <a:ahLst/>
              <a:cxnLst/>
              <a:rect l="l" t="t" r="r" b="b"/>
              <a:pathLst>
                <a:path w="287" h="127" extrusionOk="0">
                  <a:moveTo>
                    <a:pt x="191" y="100"/>
                  </a:moveTo>
                  <a:cubicBezTo>
                    <a:pt x="168" y="127"/>
                    <a:pt x="131" y="126"/>
                    <a:pt x="116" y="102"/>
                  </a:cubicBezTo>
                  <a:cubicBezTo>
                    <a:pt x="88" y="107"/>
                    <a:pt x="75" y="98"/>
                    <a:pt x="74" y="69"/>
                  </a:cubicBezTo>
                  <a:cubicBezTo>
                    <a:pt x="72" y="70"/>
                    <a:pt x="70" y="71"/>
                    <a:pt x="68" y="72"/>
                  </a:cubicBezTo>
                  <a:cubicBezTo>
                    <a:pt x="54" y="83"/>
                    <a:pt x="39" y="93"/>
                    <a:pt x="25" y="104"/>
                  </a:cubicBezTo>
                  <a:cubicBezTo>
                    <a:pt x="17" y="110"/>
                    <a:pt x="9" y="109"/>
                    <a:pt x="5" y="102"/>
                  </a:cubicBezTo>
                  <a:cubicBezTo>
                    <a:pt x="0" y="96"/>
                    <a:pt x="2" y="89"/>
                    <a:pt x="10" y="83"/>
                  </a:cubicBezTo>
                  <a:cubicBezTo>
                    <a:pt x="43" y="57"/>
                    <a:pt x="76" y="32"/>
                    <a:pt x="110" y="6"/>
                  </a:cubicBezTo>
                  <a:cubicBezTo>
                    <a:pt x="113" y="4"/>
                    <a:pt x="118" y="0"/>
                    <a:pt x="121" y="1"/>
                  </a:cubicBezTo>
                  <a:cubicBezTo>
                    <a:pt x="126" y="1"/>
                    <a:pt x="131" y="5"/>
                    <a:pt x="132" y="9"/>
                  </a:cubicBezTo>
                  <a:cubicBezTo>
                    <a:pt x="134" y="13"/>
                    <a:pt x="132" y="19"/>
                    <a:pt x="130" y="22"/>
                  </a:cubicBezTo>
                  <a:cubicBezTo>
                    <a:pt x="122" y="34"/>
                    <a:pt x="113" y="45"/>
                    <a:pt x="105" y="57"/>
                  </a:cubicBezTo>
                  <a:cubicBezTo>
                    <a:pt x="99" y="66"/>
                    <a:pt x="99" y="69"/>
                    <a:pt x="102" y="79"/>
                  </a:cubicBezTo>
                  <a:cubicBezTo>
                    <a:pt x="107" y="75"/>
                    <a:pt x="111" y="73"/>
                    <a:pt x="114" y="69"/>
                  </a:cubicBezTo>
                  <a:cubicBezTo>
                    <a:pt x="120" y="61"/>
                    <a:pt x="125" y="53"/>
                    <a:pt x="130" y="45"/>
                  </a:cubicBezTo>
                  <a:cubicBezTo>
                    <a:pt x="135" y="37"/>
                    <a:pt x="141" y="34"/>
                    <a:pt x="148" y="37"/>
                  </a:cubicBezTo>
                  <a:cubicBezTo>
                    <a:pt x="155" y="41"/>
                    <a:pt x="157" y="47"/>
                    <a:pt x="153" y="56"/>
                  </a:cubicBezTo>
                  <a:cubicBezTo>
                    <a:pt x="149" y="65"/>
                    <a:pt x="145" y="73"/>
                    <a:pt x="141" y="82"/>
                  </a:cubicBezTo>
                  <a:cubicBezTo>
                    <a:pt x="138" y="90"/>
                    <a:pt x="141" y="94"/>
                    <a:pt x="150" y="95"/>
                  </a:cubicBezTo>
                  <a:cubicBezTo>
                    <a:pt x="160" y="95"/>
                    <a:pt x="170" y="87"/>
                    <a:pt x="172" y="77"/>
                  </a:cubicBezTo>
                  <a:cubicBezTo>
                    <a:pt x="173" y="70"/>
                    <a:pt x="176" y="65"/>
                    <a:pt x="183" y="63"/>
                  </a:cubicBezTo>
                  <a:cubicBezTo>
                    <a:pt x="189" y="62"/>
                    <a:pt x="193" y="66"/>
                    <a:pt x="196" y="71"/>
                  </a:cubicBezTo>
                  <a:cubicBezTo>
                    <a:pt x="205" y="82"/>
                    <a:pt x="218" y="82"/>
                    <a:pt x="230" y="81"/>
                  </a:cubicBezTo>
                  <a:cubicBezTo>
                    <a:pt x="242" y="80"/>
                    <a:pt x="254" y="77"/>
                    <a:pt x="266" y="74"/>
                  </a:cubicBezTo>
                  <a:cubicBezTo>
                    <a:pt x="276" y="72"/>
                    <a:pt x="283" y="75"/>
                    <a:pt x="284" y="82"/>
                  </a:cubicBezTo>
                  <a:cubicBezTo>
                    <a:pt x="287" y="90"/>
                    <a:pt x="283" y="96"/>
                    <a:pt x="273" y="99"/>
                  </a:cubicBezTo>
                  <a:cubicBezTo>
                    <a:pt x="246" y="106"/>
                    <a:pt x="219" y="112"/>
                    <a:pt x="191" y="10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3128963" y="4216400"/>
              <a:ext cx="796925" cy="47625"/>
            </a:xfrm>
            <a:custGeom>
              <a:avLst/>
              <a:gdLst/>
              <a:ahLst/>
              <a:cxnLst/>
              <a:rect l="l" t="t" r="r" b="b"/>
              <a:pathLst>
                <a:path w="432" h="26" extrusionOk="0">
                  <a:moveTo>
                    <a:pt x="215" y="26"/>
                  </a:moveTo>
                  <a:cubicBezTo>
                    <a:pt x="150" y="26"/>
                    <a:pt x="85" y="26"/>
                    <a:pt x="20" y="26"/>
                  </a:cubicBezTo>
                  <a:cubicBezTo>
                    <a:pt x="6" y="26"/>
                    <a:pt x="0" y="22"/>
                    <a:pt x="0" y="14"/>
                  </a:cubicBezTo>
                  <a:cubicBezTo>
                    <a:pt x="0" y="4"/>
                    <a:pt x="6" y="0"/>
                    <a:pt x="20" y="0"/>
                  </a:cubicBezTo>
                  <a:cubicBezTo>
                    <a:pt x="150" y="0"/>
                    <a:pt x="281" y="0"/>
                    <a:pt x="411" y="0"/>
                  </a:cubicBezTo>
                  <a:cubicBezTo>
                    <a:pt x="425" y="0"/>
                    <a:pt x="431" y="4"/>
                    <a:pt x="431" y="13"/>
                  </a:cubicBezTo>
                  <a:cubicBezTo>
                    <a:pt x="432" y="22"/>
                    <a:pt x="425" y="26"/>
                    <a:pt x="411" y="26"/>
                  </a:cubicBezTo>
                  <a:cubicBezTo>
                    <a:pt x="346" y="26"/>
                    <a:pt x="280" y="26"/>
                    <a:pt x="215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3128963" y="4092575"/>
              <a:ext cx="741363" cy="47625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1" y="26"/>
                  </a:moveTo>
                  <a:cubicBezTo>
                    <a:pt x="140" y="26"/>
                    <a:pt x="80" y="26"/>
                    <a:pt x="19" y="26"/>
                  </a:cubicBezTo>
                  <a:cubicBezTo>
                    <a:pt x="15" y="26"/>
                    <a:pt x="12" y="26"/>
                    <a:pt x="8" y="25"/>
                  </a:cubicBezTo>
                  <a:cubicBezTo>
                    <a:pt x="2" y="23"/>
                    <a:pt x="0" y="18"/>
                    <a:pt x="0" y="12"/>
                  </a:cubicBezTo>
                  <a:cubicBezTo>
                    <a:pt x="0" y="6"/>
                    <a:pt x="3" y="2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140" y="0"/>
                    <a:pt x="262" y="0"/>
                    <a:pt x="383" y="0"/>
                  </a:cubicBezTo>
                  <a:cubicBezTo>
                    <a:pt x="386" y="0"/>
                    <a:pt x="388" y="0"/>
                    <a:pt x="391" y="0"/>
                  </a:cubicBezTo>
                  <a:cubicBezTo>
                    <a:pt x="398" y="1"/>
                    <a:pt x="402" y="6"/>
                    <a:pt x="402" y="13"/>
                  </a:cubicBezTo>
                  <a:cubicBezTo>
                    <a:pt x="402" y="20"/>
                    <a:pt x="398" y="24"/>
                    <a:pt x="391" y="25"/>
                  </a:cubicBezTo>
                  <a:cubicBezTo>
                    <a:pt x="388" y="26"/>
                    <a:pt x="385" y="26"/>
                    <a:pt x="382" y="26"/>
                  </a:cubicBezTo>
                  <a:cubicBezTo>
                    <a:pt x="322" y="26"/>
                    <a:pt x="261" y="26"/>
                    <a:pt x="201" y="26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3128963" y="3719513"/>
              <a:ext cx="741363" cy="49213"/>
            </a:xfrm>
            <a:custGeom>
              <a:avLst/>
              <a:gdLst/>
              <a:ahLst/>
              <a:cxnLst/>
              <a:rect l="l" t="t" r="r" b="b"/>
              <a:pathLst>
                <a:path w="402" h="26" extrusionOk="0">
                  <a:moveTo>
                    <a:pt x="200" y="25"/>
                  </a:moveTo>
                  <a:cubicBezTo>
                    <a:pt x="140" y="25"/>
                    <a:pt x="80" y="25"/>
                    <a:pt x="20" y="25"/>
                  </a:cubicBezTo>
                  <a:cubicBezTo>
                    <a:pt x="17" y="25"/>
                    <a:pt x="14" y="26"/>
                    <a:pt x="11" y="25"/>
                  </a:cubicBezTo>
                  <a:cubicBezTo>
                    <a:pt x="3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39" y="0"/>
                    <a:pt x="262" y="0"/>
                    <a:pt x="385" y="0"/>
                  </a:cubicBezTo>
                  <a:cubicBezTo>
                    <a:pt x="387" y="0"/>
                    <a:pt x="390" y="0"/>
                    <a:pt x="392" y="0"/>
                  </a:cubicBezTo>
                  <a:cubicBezTo>
                    <a:pt x="398" y="2"/>
                    <a:pt x="402" y="6"/>
                    <a:pt x="402" y="13"/>
                  </a:cubicBezTo>
                  <a:cubicBezTo>
                    <a:pt x="402" y="19"/>
                    <a:pt x="398" y="24"/>
                    <a:pt x="391" y="25"/>
                  </a:cubicBezTo>
                  <a:cubicBezTo>
                    <a:pt x="388" y="26"/>
                    <a:pt x="385" y="25"/>
                    <a:pt x="382" y="25"/>
                  </a:cubicBezTo>
                  <a:cubicBezTo>
                    <a:pt x="321" y="25"/>
                    <a:pt x="261" y="25"/>
                    <a:pt x="20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4030663" y="3843338"/>
              <a:ext cx="298450" cy="269875"/>
            </a:xfrm>
            <a:custGeom>
              <a:avLst/>
              <a:gdLst/>
              <a:ahLst/>
              <a:cxnLst/>
              <a:rect l="l" t="t" r="r" b="b"/>
              <a:pathLst>
                <a:path w="162" h="146" extrusionOk="0">
                  <a:moveTo>
                    <a:pt x="67" y="48"/>
                  </a:moveTo>
                  <a:cubicBezTo>
                    <a:pt x="76" y="38"/>
                    <a:pt x="84" y="28"/>
                    <a:pt x="92" y="19"/>
                  </a:cubicBezTo>
                  <a:cubicBezTo>
                    <a:pt x="108" y="2"/>
                    <a:pt x="129" y="0"/>
                    <a:pt x="145" y="14"/>
                  </a:cubicBezTo>
                  <a:cubicBezTo>
                    <a:pt x="161" y="27"/>
                    <a:pt x="162" y="50"/>
                    <a:pt x="148" y="67"/>
                  </a:cubicBezTo>
                  <a:cubicBezTo>
                    <a:pt x="130" y="87"/>
                    <a:pt x="113" y="107"/>
                    <a:pt x="96" y="127"/>
                  </a:cubicBezTo>
                  <a:cubicBezTo>
                    <a:pt x="80" y="145"/>
                    <a:pt x="58" y="146"/>
                    <a:pt x="42" y="129"/>
                  </a:cubicBezTo>
                  <a:cubicBezTo>
                    <a:pt x="32" y="119"/>
                    <a:pt x="22" y="108"/>
                    <a:pt x="13" y="96"/>
                  </a:cubicBezTo>
                  <a:cubicBezTo>
                    <a:pt x="0" y="81"/>
                    <a:pt x="0" y="60"/>
                    <a:pt x="13" y="46"/>
                  </a:cubicBezTo>
                  <a:cubicBezTo>
                    <a:pt x="27" y="32"/>
                    <a:pt x="48" y="32"/>
                    <a:pt x="64" y="45"/>
                  </a:cubicBezTo>
                  <a:cubicBezTo>
                    <a:pt x="65" y="46"/>
                    <a:pt x="66" y="47"/>
                    <a:pt x="67" y="48"/>
                  </a:cubicBezTo>
                  <a:close/>
                  <a:moveTo>
                    <a:pt x="39" y="59"/>
                  </a:moveTo>
                  <a:cubicBezTo>
                    <a:pt x="35" y="62"/>
                    <a:pt x="31" y="64"/>
                    <a:pt x="30" y="67"/>
                  </a:cubicBezTo>
                  <a:cubicBezTo>
                    <a:pt x="29" y="70"/>
                    <a:pt x="29" y="76"/>
                    <a:pt x="31" y="78"/>
                  </a:cubicBezTo>
                  <a:cubicBezTo>
                    <a:pt x="40" y="90"/>
                    <a:pt x="50" y="101"/>
                    <a:pt x="60" y="111"/>
                  </a:cubicBezTo>
                  <a:cubicBezTo>
                    <a:pt x="66" y="117"/>
                    <a:pt x="71" y="117"/>
                    <a:pt x="77" y="110"/>
                  </a:cubicBezTo>
                  <a:cubicBezTo>
                    <a:pt x="94" y="90"/>
                    <a:pt x="111" y="70"/>
                    <a:pt x="127" y="50"/>
                  </a:cubicBezTo>
                  <a:cubicBezTo>
                    <a:pt x="133" y="43"/>
                    <a:pt x="133" y="37"/>
                    <a:pt x="128" y="33"/>
                  </a:cubicBezTo>
                  <a:cubicBezTo>
                    <a:pt x="123" y="29"/>
                    <a:pt x="117" y="30"/>
                    <a:pt x="111" y="37"/>
                  </a:cubicBezTo>
                  <a:cubicBezTo>
                    <a:pt x="102" y="47"/>
                    <a:pt x="93" y="58"/>
                    <a:pt x="84" y="68"/>
                  </a:cubicBezTo>
                  <a:cubicBezTo>
                    <a:pt x="72" y="82"/>
                    <a:pt x="63" y="82"/>
                    <a:pt x="50" y="68"/>
                  </a:cubicBezTo>
                  <a:cubicBezTo>
                    <a:pt x="47" y="65"/>
                    <a:pt x="43" y="63"/>
                    <a:pt x="39" y="5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3128963" y="3843338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4" y="0"/>
                    <a:pt x="357" y="0"/>
                    <a:pt x="360" y="1"/>
                  </a:cubicBezTo>
                  <a:cubicBezTo>
                    <a:pt x="366" y="2"/>
                    <a:pt x="370" y="6"/>
                    <a:pt x="371" y="12"/>
                  </a:cubicBezTo>
                  <a:cubicBezTo>
                    <a:pt x="371" y="20"/>
                    <a:pt x="367" y="24"/>
                    <a:pt x="360" y="26"/>
                  </a:cubicBezTo>
                  <a:cubicBezTo>
                    <a:pt x="358" y="26"/>
                    <a:pt x="356" y="26"/>
                    <a:pt x="354" y="26"/>
                  </a:cubicBezTo>
                  <a:cubicBezTo>
                    <a:pt x="241" y="26"/>
                    <a:pt x="129" y="26"/>
                    <a:pt x="17" y="26"/>
                  </a:cubicBezTo>
                  <a:cubicBezTo>
                    <a:pt x="15" y="26"/>
                    <a:pt x="13" y="26"/>
                    <a:pt x="11" y="26"/>
                  </a:cubicBezTo>
                  <a:cubicBezTo>
                    <a:pt x="4" y="24"/>
                    <a:pt x="0" y="20"/>
                    <a:pt x="0" y="13"/>
                  </a:cubicBezTo>
                  <a:cubicBezTo>
                    <a:pt x="0" y="6"/>
                    <a:pt x="4" y="2"/>
                    <a:pt x="11" y="1"/>
                  </a:cubicBezTo>
                  <a:cubicBezTo>
                    <a:pt x="14" y="0"/>
                    <a:pt x="17" y="0"/>
                    <a:pt x="20" y="0"/>
                  </a:cubicBezTo>
                  <a:cubicBezTo>
                    <a:pt x="75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3128963" y="3968750"/>
              <a:ext cx="684213" cy="47625"/>
            </a:xfrm>
            <a:custGeom>
              <a:avLst/>
              <a:gdLst/>
              <a:ahLst/>
              <a:cxnLst/>
              <a:rect l="l" t="t" r="r" b="b"/>
              <a:pathLst>
                <a:path w="371" h="26" extrusionOk="0">
                  <a:moveTo>
                    <a:pt x="186" y="0"/>
                  </a:moveTo>
                  <a:cubicBezTo>
                    <a:pt x="241" y="0"/>
                    <a:pt x="296" y="0"/>
                    <a:pt x="350" y="0"/>
                  </a:cubicBezTo>
                  <a:cubicBezTo>
                    <a:pt x="353" y="0"/>
                    <a:pt x="356" y="0"/>
                    <a:pt x="359" y="0"/>
                  </a:cubicBezTo>
                  <a:cubicBezTo>
                    <a:pt x="366" y="1"/>
                    <a:pt x="370" y="5"/>
                    <a:pt x="371" y="12"/>
                  </a:cubicBezTo>
                  <a:cubicBezTo>
                    <a:pt x="371" y="19"/>
                    <a:pt x="367" y="23"/>
                    <a:pt x="361" y="25"/>
                  </a:cubicBezTo>
                  <a:cubicBezTo>
                    <a:pt x="358" y="26"/>
                    <a:pt x="354" y="25"/>
                    <a:pt x="351" y="25"/>
                  </a:cubicBezTo>
                  <a:cubicBezTo>
                    <a:pt x="241" y="25"/>
                    <a:pt x="130" y="25"/>
                    <a:pt x="19" y="25"/>
                  </a:cubicBezTo>
                  <a:cubicBezTo>
                    <a:pt x="16" y="25"/>
                    <a:pt x="14" y="26"/>
                    <a:pt x="11" y="25"/>
                  </a:cubicBezTo>
                  <a:cubicBezTo>
                    <a:pt x="4" y="24"/>
                    <a:pt x="0" y="19"/>
                    <a:pt x="0" y="12"/>
                  </a:cubicBezTo>
                  <a:cubicBezTo>
                    <a:pt x="0" y="5"/>
                    <a:pt x="4" y="1"/>
                    <a:pt x="11" y="0"/>
                  </a:cubicBezTo>
                  <a:cubicBezTo>
                    <a:pt x="14" y="0"/>
                    <a:pt x="18" y="0"/>
                    <a:pt x="21" y="0"/>
                  </a:cubicBezTo>
                  <a:cubicBezTo>
                    <a:pt x="76" y="0"/>
                    <a:pt x="131" y="0"/>
                    <a:pt x="186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28"/>
          <p:cNvGrpSpPr/>
          <p:nvPr/>
        </p:nvGrpSpPr>
        <p:grpSpPr>
          <a:xfrm>
            <a:off x="1274546" y="2876647"/>
            <a:ext cx="651134" cy="694149"/>
            <a:chOff x="4762501" y="-1588"/>
            <a:chExt cx="1225550" cy="1306513"/>
          </a:xfrm>
        </p:grpSpPr>
        <p:sp>
          <p:nvSpPr>
            <p:cNvPr id="438" name="Google Shape;438;p28"/>
            <p:cNvSpPr/>
            <p:nvPr/>
          </p:nvSpPr>
          <p:spPr>
            <a:xfrm>
              <a:off x="4762501" y="-1588"/>
              <a:ext cx="1225550" cy="1306513"/>
            </a:xfrm>
            <a:custGeom>
              <a:avLst/>
              <a:gdLst/>
              <a:ahLst/>
              <a:cxnLst/>
              <a:rect l="l" t="t" r="r" b="b"/>
              <a:pathLst>
                <a:path w="664" h="709" extrusionOk="0">
                  <a:moveTo>
                    <a:pt x="120" y="532"/>
                  </a:moveTo>
                  <a:cubicBezTo>
                    <a:pt x="120" y="540"/>
                    <a:pt x="120" y="547"/>
                    <a:pt x="120" y="555"/>
                  </a:cubicBezTo>
                  <a:cubicBezTo>
                    <a:pt x="88" y="555"/>
                    <a:pt x="57" y="555"/>
                    <a:pt x="27" y="555"/>
                  </a:cubicBezTo>
                  <a:cubicBezTo>
                    <a:pt x="26" y="556"/>
                    <a:pt x="26" y="556"/>
                    <a:pt x="26" y="557"/>
                  </a:cubicBezTo>
                  <a:cubicBezTo>
                    <a:pt x="26" y="583"/>
                    <a:pt x="25" y="610"/>
                    <a:pt x="27" y="636"/>
                  </a:cubicBezTo>
                  <a:cubicBezTo>
                    <a:pt x="30" y="664"/>
                    <a:pt x="56" y="685"/>
                    <a:pt x="85" y="685"/>
                  </a:cubicBezTo>
                  <a:cubicBezTo>
                    <a:pt x="113" y="685"/>
                    <a:pt x="138" y="664"/>
                    <a:pt x="142" y="636"/>
                  </a:cubicBezTo>
                  <a:cubicBezTo>
                    <a:pt x="143" y="630"/>
                    <a:pt x="143" y="625"/>
                    <a:pt x="143" y="620"/>
                  </a:cubicBezTo>
                  <a:cubicBezTo>
                    <a:pt x="143" y="426"/>
                    <a:pt x="144" y="233"/>
                    <a:pt x="143" y="39"/>
                  </a:cubicBezTo>
                  <a:cubicBezTo>
                    <a:pt x="143" y="16"/>
                    <a:pt x="161" y="0"/>
                    <a:pt x="182" y="0"/>
                  </a:cubicBezTo>
                  <a:cubicBezTo>
                    <a:pt x="330" y="0"/>
                    <a:pt x="477" y="0"/>
                    <a:pt x="625" y="0"/>
                  </a:cubicBezTo>
                  <a:cubicBezTo>
                    <a:pt x="649" y="0"/>
                    <a:pt x="663" y="14"/>
                    <a:pt x="663" y="39"/>
                  </a:cubicBezTo>
                  <a:cubicBezTo>
                    <a:pt x="663" y="233"/>
                    <a:pt x="663" y="428"/>
                    <a:pt x="663" y="623"/>
                  </a:cubicBezTo>
                  <a:cubicBezTo>
                    <a:pt x="664" y="671"/>
                    <a:pt x="626" y="709"/>
                    <a:pt x="578" y="709"/>
                  </a:cubicBezTo>
                  <a:cubicBezTo>
                    <a:pt x="414" y="708"/>
                    <a:pt x="251" y="708"/>
                    <a:pt x="87" y="709"/>
                  </a:cubicBezTo>
                  <a:cubicBezTo>
                    <a:pt x="40" y="709"/>
                    <a:pt x="0" y="671"/>
                    <a:pt x="2" y="623"/>
                  </a:cubicBezTo>
                  <a:cubicBezTo>
                    <a:pt x="2" y="598"/>
                    <a:pt x="2" y="572"/>
                    <a:pt x="2" y="546"/>
                  </a:cubicBezTo>
                  <a:cubicBezTo>
                    <a:pt x="2" y="536"/>
                    <a:pt x="5" y="532"/>
                    <a:pt x="16" y="532"/>
                  </a:cubicBezTo>
                  <a:cubicBezTo>
                    <a:pt x="50" y="532"/>
                    <a:pt x="85" y="532"/>
                    <a:pt x="120" y="532"/>
                  </a:cubicBezTo>
                  <a:close/>
                  <a:moveTo>
                    <a:pt x="143" y="685"/>
                  </a:moveTo>
                  <a:cubicBezTo>
                    <a:pt x="146" y="685"/>
                    <a:pt x="148" y="685"/>
                    <a:pt x="150" y="685"/>
                  </a:cubicBezTo>
                  <a:cubicBezTo>
                    <a:pt x="292" y="685"/>
                    <a:pt x="435" y="685"/>
                    <a:pt x="578" y="685"/>
                  </a:cubicBezTo>
                  <a:cubicBezTo>
                    <a:pt x="584" y="685"/>
                    <a:pt x="590" y="684"/>
                    <a:pt x="595" y="683"/>
                  </a:cubicBezTo>
                  <a:cubicBezTo>
                    <a:pt x="623" y="676"/>
                    <a:pt x="640" y="653"/>
                    <a:pt x="640" y="622"/>
                  </a:cubicBezTo>
                  <a:cubicBezTo>
                    <a:pt x="640" y="429"/>
                    <a:pt x="640" y="235"/>
                    <a:pt x="640" y="42"/>
                  </a:cubicBezTo>
                  <a:cubicBezTo>
                    <a:pt x="640" y="27"/>
                    <a:pt x="636" y="24"/>
                    <a:pt x="621" y="24"/>
                  </a:cubicBezTo>
                  <a:cubicBezTo>
                    <a:pt x="476" y="24"/>
                    <a:pt x="331" y="24"/>
                    <a:pt x="186" y="24"/>
                  </a:cubicBezTo>
                  <a:cubicBezTo>
                    <a:pt x="170" y="24"/>
                    <a:pt x="167" y="27"/>
                    <a:pt x="167" y="43"/>
                  </a:cubicBezTo>
                  <a:cubicBezTo>
                    <a:pt x="167" y="236"/>
                    <a:pt x="167" y="429"/>
                    <a:pt x="167" y="623"/>
                  </a:cubicBezTo>
                  <a:cubicBezTo>
                    <a:pt x="167" y="631"/>
                    <a:pt x="166" y="639"/>
                    <a:pt x="164" y="647"/>
                  </a:cubicBezTo>
                  <a:cubicBezTo>
                    <a:pt x="161" y="661"/>
                    <a:pt x="153" y="673"/>
                    <a:pt x="143" y="68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5503863" y="106363"/>
              <a:ext cx="204788" cy="244475"/>
            </a:xfrm>
            <a:custGeom>
              <a:avLst/>
              <a:gdLst/>
              <a:ahLst/>
              <a:cxnLst/>
              <a:rect l="l" t="t" r="r" b="b"/>
              <a:pathLst>
                <a:path w="111" h="132" extrusionOk="0">
                  <a:moveTo>
                    <a:pt x="66" y="0"/>
                  </a:moveTo>
                  <a:cubicBezTo>
                    <a:pt x="76" y="0"/>
                    <a:pt x="85" y="0"/>
                    <a:pt x="94" y="0"/>
                  </a:cubicBezTo>
                  <a:cubicBezTo>
                    <a:pt x="106" y="0"/>
                    <a:pt x="111" y="10"/>
                    <a:pt x="105" y="19"/>
                  </a:cubicBezTo>
                  <a:cubicBezTo>
                    <a:pt x="100" y="28"/>
                    <a:pt x="95" y="35"/>
                    <a:pt x="89" y="43"/>
                  </a:cubicBezTo>
                  <a:cubicBezTo>
                    <a:pt x="87" y="47"/>
                    <a:pt x="86" y="50"/>
                    <a:pt x="88" y="53"/>
                  </a:cubicBezTo>
                  <a:cubicBezTo>
                    <a:pt x="102" y="77"/>
                    <a:pt x="96" y="76"/>
                    <a:pt x="80" y="90"/>
                  </a:cubicBezTo>
                  <a:cubicBezTo>
                    <a:pt x="65" y="102"/>
                    <a:pt x="50" y="114"/>
                    <a:pt x="34" y="126"/>
                  </a:cubicBezTo>
                  <a:cubicBezTo>
                    <a:pt x="29" y="130"/>
                    <a:pt x="24" y="132"/>
                    <a:pt x="18" y="128"/>
                  </a:cubicBezTo>
                  <a:cubicBezTo>
                    <a:pt x="13" y="124"/>
                    <a:pt x="12" y="119"/>
                    <a:pt x="14" y="112"/>
                  </a:cubicBezTo>
                  <a:cubicBezTo>
                    <a:pt x="17" y="102"/>
                    <a:pt x="19" y="91"/>
                    <a:pt x="22" y="80"/>
                  </a:cubicBezTo>
                  <a:cubicBezTo>
                    <a:pt x="23" y="76"/>
                    <a:pt x="22" y="73"/>
                    <a:pt x="20" y="71"/>
                  </a:cubicBezTo>
                  <a:cubicBezTo>
                    <a:pt x="15" y="66"/>
                    <a:pt x="10" y="61"/>
                    <a:pt x="6" y="57"/>
                  </a:cubicBezTo>
                  <a:cubicBezTo>
                    <a:pt x="1" y="52"/>
                    <a:pt x="0" y="46"/>
                    <a:pt x="4" y="40"/>
                  </a:cubicBezTo>
                  <a:cubicBezTo>
                    <a:pt x="11" y="29"/>
                    <a:pt x="18" y="17"/>
                    <a:pt x="27" y="6"/>
                  </a:cubicBezTo>
                  <a:cubicBezTo>
                    <a:pt x="29" y="3"/>
                    <a:pt x="34" y="1"/>
                    <a:pt x="38" y="0"/>
                  </a:cubicBezTo>
                  <a:cubicBezTo>
                    <a:pt x="47" y="0"/>
                    <a:pt x="57" y="0"/>
                    <a:pt x="66" y="0"/>
                  </a:cubicBezTo>
                  <a:close/>
                  <a:moveTo>
                    <a:pt x="68" y="69"/>
                  </a:moveTo>
                  <a:cubicBezTo>
                    <a:pt x="65" y="60"/>
                    <a:pt x="60" y="52"/>
                    <a:pt x="61" y="46"/>
                  </a:cubicBezTo>
                  <a:cubicBezTo>
                    <a:pt x="62" y="38"/>
                    <a:pt x="68" y="32"/>
                    <a:pt x="73" y="24"/>
                  </a:cubicBezTo>
                  <a:cubicBezTo>
                    <a:pt x="68" y="24"/>
                    <a:pt x="63" y="24"/>
                    <a:pt x="59" y="24"/>
                  </a:cubicBezTo>
                  <a:cubicBezTo>
                    <a:pt x="48" y="22"/>
                    <a:pt x="40" y="26"/>
                    <a:pt x="35" y="36"/>
                  </a:cubicBezTo>
                  <a:cubicBezTo>
                    <a:pt x="29" y="46"/>
                    <a:pt x="28" y="46"/>
                    <a:pt x="37" y="54"/>
                  </a:cubicBezTo>
                  <a:cubicBezTo>
                    <a:pt x="47" y="62"/>
                    <a:pt x="52" y="71"/>
                    <a:pt x="46" y="84"/>
                  </a:cubicBezTo>
                  <a:cubicBezTo>
                    <a:pt x="46" y="84"/>
                    <a:pt x="46" y="85"/>
                    <a:pt x="47" y="86"/>
                  </a:cubicBezTo>
                  <a:cubicBezTo>
                    <a:pt x="54" y="80"/>
                    <a:pt x="61" y="74"/>
                    <a:pt x="68" y="69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5316538" y="103188"/>
              <a:ext cx="206375" cy="242888"/>
            </a:xfrm>
            <a:custGeom>
              <a:avLst/>
              <a:gdLst/>
              <a:ahLst/>
              <a:cxnLst/>
              <a:rect l="l" t="t" r="r" b="b"/>
              <a:pathLst>
                <a:path w="112" h="132" extrusionOk="0">
                  <a:moveTo>
                    <a:pt x="56" y="132"/>
                  </a:moveTo>
                  <a:cubicBezTo>
                    <a:pt x="24" y="132"/>
                    <a:pt x="0" y="100"/>
                    <a:pt x="12" y="70"/>
                  </a:cubicBezTo>
                  <a:cubicBezTo>
                    <a:pt x="21" y="48"/>
                    <a:pt x="34" y="28"/>
                    <a:pt x="47" y="7"/>
                  </a:cubicBezTo>
                  <a:cubicBezTo>
                    <a:pt x="51" y="0"/>
                    <a:pt x="61" y="0"/>
                    <a:pt x="66" y="7"/>
                  </a:cubicBezTo>
                  <a:cubicBezTo>
                    <a:pt x="78" y="28"/>
                    <a:pt x="91" y="48"/>
                    <a:pt x="100" y="71"/>
                  </a:cubicBezTo>
                  <a:cubicBezTo>
                    <a:pt x="112" y="100"/>
                    <a:pt x="89" y="132"/>
                    <a:pt x="56" y="132"/>
                  </a:cubicBezTo>
                  <a:close/>
                  <a:moveTo>
                    <a:pt x="58" y="37"/>
                  </a:moveTo>
                  <a:cubicBezTo>
                    <a:pt x="57" y="37"/>
                    <a:pt x="55" y="37"/>
                    <a:pt x="54" y="37"/>
                  </a:cubicBezTo>
                  <a:cubicBezTo>
                    <a:pt x="48" y="51"/>
                    <a:pt x="40" y="64"/>
                    <a:pt x="34" y="78"/>
                  </a:cubicBezTo>
                  <a:cubicBezTo>
                    <a:pt x="30" y="88"/>
                    <a:pt x="34" y="98"/>
                    <a:pt x="42" y="104"/>
                  </a:cubicBezTo>
                  <a:cubicBezTo>
                    <a:pt x="51" y="110"/>
                    <a:pt x="61" y="110"/>
                    <a:pt x="70" y="104"/>
                  </a:cubicBezTo>
                  <a:cubicBezTo>
                    <a:pt x="78" y="98"/>
                    <a:pt x="82" y="88"/>
                    <a:pt x="78" y="79"/>
                  </a:cubicBezTo>
                  <a:cubicBezTo>
                    <a:pt x="72" y="64"/>
                    <a:pt x="65" y="51"/>
                    <a:pt x="58" y="37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5159376" y="935038"/>
              <a:ext cx="282575" cy="41275"/>
            </a:xfrm>
            <a:custGeom>
              <a:avLst/>
              <a:gdLst/>
              <a:ahLst/>
              <a:cxnLst/>
              <a:rect l="l" t="t" r="r" b="b"/>
              <a:pathLst>
                <a:path w="153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51" y="0"/>
                    <a:pt x="101" y="0"/>
                    <a:pt x="153" y="0"/>
                  </a:cubicBezTo>
                  <a:cubicBezTo>
                    <a:pt x="153" y="8"/>
                    <a:pt x="153" y="15"/>
                    <a:pt x="153" y="23"/>
                  </a:cubicBezTo>
                  <a:cubicBezTo>
                    <a:pt x="102" y="23"/>
                    <a:pt x="51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5310188" y="847725"/>
              <a:ext cx="260350" cy="42863"/>
            </a:xfrm>
            <a:custGeom>
              <a:avLst/>
              <a:gdLst/>
              <a:ahLst/>
              <a:cxnLst/>
              <a:rect l="l" t="t" r="r" b="b"/>
              <a:pathLst>
                <a:path w="141" h="23" extrusionOk="0">
                  <a:moveTo>
                    <a:pt x="141" y="0"/>
                  </a:moveTo>
                  <a:cubicBezTo>
                    <a:pt x="141" y="8"/>
                    <a:pt x="141" y="15"/>
                    <a:pt x="141" y="23"/>
                  </a:cubicBezTo>
                  <a:cubicBezTo>
                    <a:pt x="94" y="23"/>
                    <a:pt x="48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47" y="0"/>
                    <a:pt x="94" y="0"/>
                    <a:pt x="141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5166172" y="652463"/>
              <a:ext cx="238125" cy="42863"/>
            </a:xfrm>
            <a:custGeom>
              <a:avLst/>
              <a:gdLst/>
              <a:ahLst/>
              <a:cxnLst/>
              <a:rect l="l" t="t" r="r" b="b"/>
              <a:pathLst>
                <a:path w="129" h="23" extrusionOk="0">
                  <a:moveTo>
                    <a:pt x="0" y="23"/>
                  </a:moveTo>
                  <a:cubicBezTo>
                    <a:pt x="0" y="15"/>
                    <a:pt x="0" y="7"/>
                    <a:pt x="0" y="0"/>
                  </a:cubicBezTo>
                  <a:cubicBezTo>
                    <a:pt x="43" y="0"/>
                    <a:pt x="85" y="0"/>
                    <a:pt x="129" y="0"/>
                  </a:cubicBezTo>
                  <a:cubicBezTo>
                    <a:pt x="129" y="7"/>
                    <a:pt x="129" y="15"/>
                    <a:pt x="129" y="23"/>
                  </a:cubicBezTo>
                  <a:cubicBezTo>
                    <a:pt x="86" y="23"/>
                    <a:pt x="4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166172" y="544513"/>
              <a:ext cx="215900" cy="41275"/>
            </a:xfrm>
            <a:custGeom>
              <a:avLst/>
              <a:gdLst/>
              <a:ahLst/>
              <a:cxnLst/>
              <a:rect l="l" t="t" r="r" b="b"/>
              <a:pathLst>
                <a:path w="117" h="23" extrusionOk="0">
                  <a:moveTo>
                    <a:pt x="0" y="0"/>
                  </a:moveTo>
                  <a:cubicBezTo>
                    <a:pt x="39" y="0"/>
                    <a:pt x="78" y="0"/>
                    <a:pt x="117" y="0"/>
                  </a:cubicBezTo>
                  <a:cubicBezTo>
                    <a:pt x="117" y="7"/>
                    <a:pt x="117" y="15"/>
                    <a:pt x="117" y="23"/>
                  </a:cubicBezTo>
                  <a:cubicBezTo>
                    <a:pt x="78" y="23"/>
                    <a:pt x="39" y="23"/>
                    <a:pt x="0" y="23"/>
                  </a:cubicBezTo>
                  <a:cubicBezTo>
                    <a:pt x="0" y="15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638801" y="1154113"/>
              <a:ext cx="215900" cy="39688"/>
            </a:xfrm>
            <a:custGeom>
              <a:avLst/>
              <a:gdLst/>
              <a:ahLst/>
              <a:cxnLst/>
              <a:rect l="l" t="t" r="r" b="b"/>
              <a:pathLst>
                <a:path w="117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39" y="0"/>
                    <a:pt x="77" y="0"/>
                    <a:pt x="117" y="0"/>
                  </a:cubicBezTo>
                  <a:cubicBezTo>
                    <a:pt x="117" y="7"/>
                    <a:pt x="117" y="14"/>
                    <a:pt x="117" y="22"/>
                  </a:cubicBezTo>
                  <a:cubicBezTo>
                    <a:pt x="78" y="22"/>
                    <a:pt x="39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530851" y="1065213"/>
              <a:ext cx="171450" cy="42863"/>
            </a:xfrm>
            <a:custGeom>
              <a:avLst/>
              <a:gdLst/>
              <a:ahLst/>
              <a:cxnLst/>
              <a:rect l="l" t="t" r="r" b="b"/>
              <a:pathLst>
                <a:path w="93" h="23" extrusionOk="0">
                  <a:moveTo>
                    <a:pt x="93" y="0"/>
                  </a:moveTo>
                  <a:cubicBezTo>
                    <a:pt x="93" y="8"/>
                    <a:pt x="93" y="15"/>
                    <a:pt x="93" y="23"/>
                  </a:cubicBezTo>
                  <a:cubicBezTo>
                    <a:pt x="62" y="23"/>
                    <a:pt x="31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31" y="0"/>
                    <a:pt x="62" y="0"/>
                    <a:pt x="93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5316984" y="457200"/>
              <a:ext cx="152400" cy="41275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0" y="22"/>
                  </a:moveTo>
                  <a:cubicBezTo>
                    <a:pt x="0" y="14"/>
                    <a:pt x="0" y="7"/>
                    <a:pt x="0" y="0"/>
                  </a:cubicBezTo>
                  <a:cubicBezTo>
                    <a:pt x="28" y="0"/>
                    <a:pt x="55" y="0"/>
                    <a:pt x="82" y="0"/>
                  </a:cubicBezTo>
                  <a:cubicBezTo>
                    <a:pt x="82" y="7"/>
                    <a:pt x="82" y="14"/>
                    <a:pt x="82" y="22"/>
                  </a:cubicBezTo>
                  <a:cubicBezTo>
                    <a:pt x="55" y="22"/>
                    <a:pt x="28" y="22"/>
                    <a:pt x="0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441951" y="652463"/>
              <a:ext cx="128588" cy="42863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70" y="0"/>
                  </a:moveTo>
                  <a:cubicBezTo>
                    <a:pt x="70" y="8"/>
                    <a:pt x="70" y="15"/>
                    <a:pt x="70" y="23"/>
                  </a:cubicBezTo>
                  <a:cubicBezTo>
                    <a:pt x="47" y="23"/>
                    <a:pt x="24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7" y="0"/>
                    <a:pt x="7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159376" y="739775"/>
              <a:ext cx="128588" cy="41275"/>
            </a:xfrm>
            <a:custGeom>
              <a:avLst/>
              <a:gdLst/>
              <a:ahLst/>
              <a:cxnLst/>
              <a:rect l="l" t="t" r="r" b="b"/>
              <a:pathLst>
                <a:path w="70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7"/>
                    <a:pt x="70" y="15"/>
                    <a:pt x="70" y="23"/>
                  </a:cubicBezTo>
                  <a:cubicBezTo>
                    <a:pt x="47" y="23"/>
                    <a:pt x="23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166172" y="457200"/>
              <a:ext cx="107950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22"/>
                  </a:moveTo>
                  <a:cubicBezTo>
                    <a:pt x="39" y="22"/>
                    <a:pt x="19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7"/>
                    <a:pt x="58" y="14"/>
                    <a:pt x="58" y="22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755134" y="457200"/>
              <a:ext cx="106363" cy="41275"/>
            </a:xfrm>
            <a:custGeom>
              <a:avLst/>
              <a:gdLst/>
              <a:ahLst/>
              <a:cxnLst/>
              <a:rect l="l" t="t" r="r" b="b"/>
              <a:pathLst>
                <a:path w="58" h="22" extrusionOk="0">
                  <a:moveTo>
                    <a:pt x="58" y="0"/>
                  </a:moveTo>
                  <a:cubicBezTo>
                    <a:pt x="58" y="7"/>
                    <a:pt x="58" y="15"/>
                    <a:pt x="58" y="22"/>
                  </a:cubicBezTo>
                  <a:cubicBezTo>
                    <a:pt x="39" y="22"/>
                    <a:pt x="20" y="22"/>
                    <a:pt x="0" y="22"/>
                  </a:cubicBez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5748338" y="65246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0"/>
                  </a:moveTo>
                  <a:cubicBezTo>
                    <a:pt x="20" y="0"/>
                    <a:pt x="39" y="0"/>
                    <a:pt x="58" y="0"/>
                  </a:cubicBezTo>
                  <a:cubicBezTo>
                    <a:pt x="58" y="7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ubicBezTo>
                    <a:pt x="0" y="15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159376" y="847725"/>
              <a:ext cx="107950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23"/>
                  </a:moveTo>
                  <a:cubicBezTo>
                    <a:pt x="38" y="23"/>
                    <a:pt x="19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5748338" y="847725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58" y="0"/>
                  </a:move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20" y="23"/>
                    <a:pt x="0" y="23"/>
                  </a:cubicBezTo>
                  <a:cubicBezTo>
                    <a:pt x="0" y="16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5748338" y="1065213"/>
              <a:ext cx="106363" cy="42863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19" y="0"/>
                    <a:pt x="38" y="0"/>
                    <a:pt x="58" y="0"/>
                  </a:cubicBezTo>
                  <a:cubicBezTo>
                    <a:pt x="58" y="8"/>
                    <a:pt x="58" y="15"/>
                    <a:pt x="58" y="23"/>
                  </a:cubicBezTo>
                  <a:cubicBezTo>
                    <a:pt x="39" y="23"/>
                    <a:pt x="19" y="23"/>
                    <a:pt x="0" y="23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28"/>
          <p:cNvGrpSpPr/>
          <p:nvPr/>
        </p:nvGrpSpPr>
        <p:grpSpPr>
          <a:xfrm>
            <a:off x="1271660" y="1313581"/>
            <a:ext cx="680463" cy="681281"/>
            <a:chOff x="2890838" y="14288"/>
            <a:chExt cx="1319213" cy="1320800"/>
          </a:xfrm>
        </p:grpSpPr>
        <p:sp>
          <p:nvSpPr>
            <p:cNvPr id="457" name="Google Shape;457;p28"/>
            <p:cNvSpPr/>
            <p:nvPr/>
          </p:nvSpPr>
          <p:spPr>
            <a:xfrm>
              <a:off x="2890838" y="14288"/>
              <a:ext cx="1319213" cy="1320800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85" y="0"/>
                  </a:moveTo>
                  <a:cubicBezTo>
                    <a:pt x="388" y="3"/>
                    <a:pt x="392" y="5"/>
                    <a:pt x="395" y="8"/>
                  </a:cubicBezTo>
                  <a:cubicBezTo>
                    <a:pt x="443" y="57"/>
                    <a:pt x="491" y="105"/>
                    <a:pt x="540" y="154"/>
                  </a:cubicBezTo>
                  <a:cubicBezTo>
                    <a:pt x="546" y="159"/>
                    <a:pt x="548" y="165"/>
                    <a:pt x="548" y="173"/>
                  </a:cubicBezTo>
                  <a:cubicBezTo>
                    <a:pt x="548" y="245"/>
                    <a:pt x="548" y="316"/>
                    <a:pt x="548" y="387"/>
                  </a:cubicBezTo>
                  <a:cubicBezTo>
                    <a:pt x="548" y="390"/>
                    <a:pt x="548" y="392"/>
                    <a:pt x="548" y="396"/>
                  </a:cubicBezTo>
                  <a:cubicBezTo>
                    <a:pt x="558" y="392"/>
                    <a:pt x="566" y="389"/>
                    <a:pt x="574" y="385"/>
                  </a:cubicBezTo>
                  <a:cubicBezTo>
                    <a:pt x="581" y="382"/>
                    <a:pt x="586" y="382"/>
                    <a:pt x="592" y="385"/>
                  </a:cubicBezTo>
                  <a:cubicBezTo>
                    <a:pt x="630" y="401"/>
                    <a:pt x="667" y="417"/>
                    <a:pt x="704" y="433"/>
                  </a:cubicBezTo>
                  <a:cubicBezTo>
                    <a:pt x="711" y="436"/>
                    <a:pt x="715" y="440"/>
                    <a:pt x="715" y="449"/>
                  </a:cubicBezTo>
                  <a:cubicBezTo>
                    <a:pt x="714" y="494"/>
                    <a:pt x="714" y="540"/>
                    <a:pt x="714" y="585"/>
                  </a:cubicBezTo>
                  <a:cubicBezTo>
                    <a:pt x="714" y="611"/>
                    <a:pt x="704" y="631"/>
                    <a:pt x="684" y="646"/>
                  </a:cubicBezTo>
                  <a:cubicBezTo>
                    <a:pt x="654" y="668"/>
                    <a:pt x="623" y="689"/>
                    <a:pt x="593" y="711"/>
                  </a:cubicBezTo>
                  <a:cubicBezTo>
                    <a:pt x="585" y="716"/>
                    <a:pt x="582" y="716"/>
                    <a:pt x="574" y="711"/>
                  </a:cubicBezTo>
                  <a:cubicBezTo>
                    <a:pt x="565" y="704"/>
                    <a:pt x="556" y="698"/>
                    <a:pt x="546" y="691"/>
                  </a:cubicBezTo>
                  <a:cubicBezTo>
                    <a:pt x="541" y="702"/>
                    <a:pt x="533" y="710"/>
                    <a:pt x="521" y="713"/>
                  </a:cubicBezTo>
                  <a:cubicBezTo>
                    <a:pt x="517" y="714"/>
                    <a:pt x="514" y="714"/>
                    <a:pt x="510" y="714"/>
                  </a:cubicBezTo>
                  <a:cubicBezTo>
                    <a:pt x="353" y="714"/>
                    <a:pt x="195" y="714"/>
                    <a:pt x="38" y="714"/>
                  </a:cubicBezTo>
                  <a:cubicBezTo>
                    <a:pt x="19" y="714"/>
                    <a:pt x="8" y="706"/>
                    <a:pt x="1" y="688"/>
                  </a:cubicBezTo>
                  <a:cubicBezTo>
                    <a:pt x="1" y="688"/>
                    <a:pt x="1" y="687"/>
                    <a:pt x="0" y="686"/>
                  </a:cubicBezTo>
                  <a:cubicBezTo>
                    <a:pt x="0" y="467"/>
                    <a:pt x="0" y="247"/>
                    <a:pt x="0" y="28"/>
                  </a:cubicBezTo>
                  <a:cubicBezTo>
                    <a:pt x="5" y="14"/>
                    <a:pt x="14" y="5"/>
                    <a:pt x="28" y="0"/>
                  </a:cubicBezTo>
                  <a:cubicBezTo>
                    <a:pt x="147" y="0"/>
                    <a:pt x="266" y="0"/>
                    <a:pt x="385" y="0"/>
                  </a:cubicBezTo>
                  <a:close/>
                  <a:moveTo>
                    <a:pt x="369" y="24"/>
                  </a:moveTo>
                  <a:cubicBezTo>
                    <a:pt x="366" y="24"/>
                    <a:pt x="364" y="24"/>
                    <a:pt x="362" y="24"/>
                  </a:cubicBezTo>
                  <a:cubicBezTo>
                    <a:pt x="255" y="24"/>
                    <a:pt x="147" y="24"/>
                    <a:pt x="40" y="24"/>
                  </a:cubicBezTo>
                  <a:cubicBezTo>
                    <a:pt x="28" y="24"/>
                    <a:pt x="24" y="28"/>
                    <a:pt x="24" y="40"/>
                  </a:cubicBezTo>
                  <a:cubicBezTo>
                    <a:pt x="24" y="252"/>
                    <a:pt x="24" y="463"/>
                    <a:pt x="24" y="675"/>
                  </a:cubicBezTo>
                  <a:cubicBezTo>
                    <a:pt x="24" y="686"/>
                    <a:pt x="28" y="691"/>
                    <a:pt x="40" y="691"/>
                  </a:cubicBezTo>
                  <a:cubicBezTo>
                    <a:pt x="196" y="691"/>
                    <a:pt x="352" y="691"/>
                    <a:pt x="508" y="691"/>
                  </a:cubicBezTo>
                  <a:cubicBezTo>
                    <a:pt x="511" y="691"/>
                    <a:pt x="514" y="690"/>
                    <a:pt x="517" y="689"/>
                  </a:cubicBezTo>
                  <a:cubicBezTo>
                    <a:pt x="525" y="686"/>
                    <a:pt x="526" y="676"/>
                    <a:pt x="519" y="671"/>
                  </a:cubicBezTo>
                  <a:cubicBezTo>
                    <a:pt x="507" y="663"/>
                    <a:pt x="495" y="654"/>
                    <a:pt x="483" y="646"/>
                  </a:cubicBezTo>
                  <a:cubicBezTo>
                    <a:pt x="463" y="631"/>
                    <a:pt x="453" y="610"/>
                    <a:pt x="452" y="585"/>
                  </a:cubicBezTo>
                  <a:cubicBezTo>
                    <a:pt x="452" y="540"/>
                    <a:pt x="452" y="494"/>
                    <a:pt x="452" y="449"/>
                  </a:cubicBezTo>
                  <a:cubicBezTo>
                    <a:pt x="452" y="441"/>
                    <a:pt x="455" y="436"/>
                    <a:pt x="462" y="433"/>
                  </a:cubicBezTo>
                  <a:cubicBezTo>
                    <a:pt x="481" y="425"/>
                    <a:pt x="499" y="417"/>
                    <a:pt x="517" y="410"/>
                  </a:cubicBezTo>
                  <a:cubicBezTo>
                    <a:pt x="522" y="408"/>
                    <a:pt x="524" y="405"/>
                    <a:pt x="524" y="400"/>
                  </a:cubicBezTo>
                  <a:cubicBezTo>
                    <a:pt x="524" y="329"/>
                    <a:pt x="524" y="257"/>
                    <a:pt x="524" y="186"/>
                  </a:cubicBezTo>
                  <a:cubicBezTo>
                    <a:pt x="524" y="184"/>
                    <a:pt x="523" y="181"/>
                    <a:pt x="523" y="179"/>
                  </a:cubicBezTo>
                  <a:cubicBezTo>
                    <a:pt x="520" y="179"/>
                    <a:pt x="518" y="179"/>
                    <a:pt x="515" y="179"/>
                  </a:cubicBezTo>
                  <a:cubicBezTo>
                    <a:pt x="476" y="179"/>
                    <a:pt x="437" y="178"/>
                    <a:pt x="397" y="179"/>
                  </a:cubicBezTo>
                  <a:cubicBezTo>
                    <a:pt x="379" y="179"/>
                    <a:pt x="369" y="168"/>
                    <a:pt x="369" y="150"/>
                  </a:cubicBezTo>
                  <a:cubicBezTo>
                    <a:pt x="369" y="111"/>
                    <a:pt x="369" y="72"/>
                    <a:pt x="369" y="33"/>
                  </a:cubicBezTo>
                  <a:cubicBezTo>
                    <a:pt x="369" y="30"/>
                    <a:pt x="369" y="27"/>
                    <a:pt x="369" y="24"/>
                  </a:cubicBezTo>
                  <a:close/>
                  <a:moveTo>
                    <a:pt x="691" y="522"/>
                  </a:moveTo>
                  <a:cubicBezTo>
                    <a:pt x="691" y="502"/>
                    <a:pt x="691" y="481"/>
                    <a:pt x="691" y="460"/>
                  </a:cubicBezTo>
                  <a:cubicBezTo>
                    <a:pt x="691" y="455"/>
                    <a:pt x="690" y="453"/>
                    <a:pt x="685" y="451"/>
                  </a:cubicBezTo>
                  <a:cubicBezTo>
                    <a:pt x="653" y="437"/>
                    <a:pt x="620" y="423"/>
                    <a:pt x="588" y="409"/>
                  </a:cubicBezTo>
                  <a:cubicBezTo>
                    <a:pt x="586" y="408"/>
                    <a:pt x="582" y="408"/>
                    <a:pt x="580" y="409"/>
                  </a:cubicBezTo>
                  <a:cubicBezTo>
                    <a:pt x="547" y="423"/>
                    <a:pt x="514" y="437"/>
                    <a:pt x="481" y="451"/>
                  </a:cubicBezTo>
                  <a:cubicBezTo>
                    <a:pt x="478" y="453"/>
                    <a:pt x="477" y="455"/>
                    <a:pt x="477" y="458"/>
                  </a:cubicBezTo>
                  <a:cubicBezTo>
                    <a:pt x="477" y="501"/>
                    <a:pt x="477" y="543"/>
                    <a:pt x="477" y="585"/>
                  </a:cubicBezTo>
                  <a:cubicBezTo>
                    <a:pt x="477" y="603"/>
                    <a:pt x="484" y="617"/>
                    <a:pt x="499" y="628"/>
                  </a:cubicBezTo>
                  <a:cubicBezTo>
                    <a:pt x="526" y="647"/>
                    <a:pt x="552" y="665"/>
                    <a:pt x="579" y="684"/>
                  </a:cubicBezTo>
                  <a:cubicBezTo>
                    <a:pt x="583" y="687"/>
                    <a:pt x="585" y="687"/>
                    <a:pt x="588" y="684"/>
                  </a:cubicBezTo>
                  <a:cubicBezTo>
                    <a:pt x="615" y="665"/>
                    <a:pt x="641" y="647"/>
                    <a:pt x="667" y="628"/>
                  </a:cubicBezTo>
                  <a:cubicBezTo>
                    <a:pt x="683" y="617"/>
                    <a:pt x="691" y="602"/>
                    <a:pt x="691" y="582"/>
                  </a:cubicBezTo>
                  <a:cubicBezTo>
                    <a:pt x="691" y="562"/>
                    <a:pt x="691" y="542"/>
                    <a:pt x="691" y="522"/>
                  </a:cubicBezTo>
                  <a:close/>
                  <a:moveTo>
                    <a:pt x="394" y="154"/>
                  </a:moveTo>
                  <a:cubicBezTo>
                    <a:pt x="431" y="154"/>
                    <a:pt x="468" y="154"/>
                    <a:pt x="503" y="154"/>
                  </a:cubicBezTo>
                  <a:cubicBezTo>
                    <a:pt x="467" y="118"/>
                    <a:pt x="430" y="81"/>
                    <a:pt x="394" y="45"/>
                  </a:cubicBezTo>
                  <a:cubicBezTo>
                    <a:pt x="394" y="80"/>
                    <a:pt x="394" y="117"/>
                    <a:pt x="394" y="15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3021013" y="274638"/>
              <a:ext cx="749300" cy="750888"/>
            </a:xfrm>
            <a:custGeom>
              <a:avLst/>
              <a:gdLst/>
              <a:ahLst/>
              <a:cxnLst/>
              <a:rect l="l" t="t" r="r" b="b"/>
              <a:pathLst>
                <a:path w="406" h="407" extrusionOk="0">
                  <a:moveTo>
                    <a:pt x="48" y="205"/>
                  </a:moveTo>
                  <a:cubicBezTo>
                    <a:pt x="39" y="212"/>
                    <a:pt x="31" y="218"/>
                    <a:pt x="23" y="224"/>
                  </a:cubicBezTo>
                  <a:cubicBezTo>
                    <a:pt x="18" y="227"/>
                    <a:pt x="13" y="230"/>
                    <a:pt x="7" y="227"/>
                  </a:cubicBezTo>
                  <a:cubicBezTo>
                    <a:pt x="2" y="224"/>
                    <a:pt x="0" y="219"/>
                    <a:pt x="0" y="213"/>
                  </a:cubicBezTo>
                  <a:cubicBezTo>
                    <a:pt x="1" y="195"/>
                    <a:pt x="1" y="178"/>
                    <a:pt x="0" y="161"/>
                  </a:cubicBezTo>
                  <a:cubicBezTo>
                    <a:pt x="0" y="154"/>
                    <a:pt x="3" y="149"/>
                    <a:pt x="8" y="145"/>
                  </a:cubicBezTo>
                  <a:cubicBezTo>
                    <a:pt x="70" y="99"/>
                    <a:pt x="132" y="52"/>
                    <a:pt x="194" y="6"/>
                  </a:cubicBezTo>
                  <a:cubicBezTo>
                    <a:pt x="201" y="0"/>
                    <a:pt x="205" y="0"/>
                    <a:pt x="214" y="7"/>
                  </a:cubicBezTo>
                  <a:cubicBezTo>
                    <a:pt x="268" y="48"/>
                    <a:pt x="323" y="89"/>
                    <a:pt x="377" y="129"/>
                  </a:cubicBezTo>
                  <a:cubicBezTo>
                    <a:pt x="384" y="135"/>
                    <a:pt x="391" y="140"/>
                    <a:pt x="398" y="145"/>
                  </a:cubicBezTo>
                  <a:cubicBezTo>
                    <a:pt x="403" y="149"/>
                    <a:pt x="406" y="153"/>
                    <a:pt x="406" y="159"/>
                  </a:cubicBezTo>
                  <a:cubicBezTo>
                    <a:pt x="406" y="177"/>
                    <a:pt x="406" y="196"/>
                    <a:pt x="406" y="214"/>
                  </a:cubicBezTo>
                  <a:cubicBezTo>
                    <a:pt x="406" y="220"/>
                    <a:pt x="404" y="225"/>
                    <a:pt x="399" y="227"/>
                  </a:cubicBezTo>
                  <a:cubicBezTo>
                    <a:pt x="393" y="230"/>
                    <a:pt x="389" y="228"/>
                    <a:pt x="384" y="224"/>
                  </a:cubicBezTo>
                  <a:cubicBezTo>
                    <a:pt x="376" y="218"/>
                    <a:pt x="368" y="212"/>
                    <a:pt x="358" y="205"/>
                  </a:cubicBezTo>
                  <a:cubicBezTo>
                    <a:pt x="358" y="208"/>
                    <a:pt x="358" y="211"/>
                    <a:pt x="358" y="213"/>
                  </a:cubicBezTo>
                  <a:cubicBezTo>
                    <a:pt x="358" y="268"/>
                    <a:pt x="357" y="323"/>
                    <a:pt x="358" y="378"/>
                  </a:cubicBezTo>
                  <a:cubicBezTo>
                    <a:pt x="358" y="399"/>
                    <a:pt x="344" y="407"/>
                    <a:pt x="328" y="407"/>
                  </a:cubicBezTo>
                  <a:cubicBezTo>
                    <a:pt x="245" y="407"/>
                    <a:pt x="161" y="407"/>
                    <a:pt x="78" y="407"/>
                  </a:cubicBezTo>
                  <a:cubicBezTo>
                    <a:pt x="57" y="407"/>
                    <a:pt x="48" y="398"/>
                    <a:pt x="48" y="378"/>
                  </a:cubicBezTo>
                  <a:cubicBezTo>
                    <a:pt x="48" y="323"/>
                    <a:pt x="48" y="268"/>
                    <a:pt x="48" y="214"/>
                  </a:cubicBezTo>
                  <a:cubicBezTo>
                    <a:pt x="48" y="211"/>
                    <a:pt x="48" y="209"/>
                    <a:pt x="48" y="205"/>
                  </a:cubicBezTo>
                  <a:close/>
                  <a:moveTo>
                    <a:pt x="334" y="382"/>
                  </a:moveTo>
                  <a:cubicBezTo>
                    <a:pt x="334" y="380"/>
                    <a:pt x="334" y="379"/>
                    <a:pt x="334" y="378"/>
                  </a:cubicBezTo>
                  <a:cubicBezTo>
                    <a:pt x="334" y="316"/>
                    <a:pt x="334" y="253"/>
                    <a:pt x="334" y="191"/>
                  </a:cubicBezTo>
                  <a:cubicBezTo>
                    <a:pt x="334" y="188"/>
                    <a:pt x="331" y="185"/>
                    <a:pt x="329" y="183"/>
                  </a:cubicBezTo>
                  <a:cubicBezTo>
                    <a:pt x="289" y="153"/>
                    <a:pt x="249" y="123"/>
                    <a:pt x="209" y="93"/>
                  </a:cubicBezTo>
                  <a:cubicBezTo>
                    <a:pt x="204" y="89"/>
                    <a:pt x="201" y="90"/>
                    <a:pt x="197" y="93"/>
                  </a:cubicBezTo>
                  <a:cubicBezTo>
                    <a:pt x="157" y="123"/>
                    <a:pt x="118" y="153"/>
                    <a:pt x="78" y="182"/>
                  </a:cubicBezTo>
                  <a:cubicBezTo>
                    <a:pt x="74" y="185"/>
                    <a:pt x="72" y="188"/>
                    <a:pt x="72" y="193"/>
                  </a:cubicBezTo>
                  <a:cubicBezTo>
                    <a:pt x="72" y="254"/>
                    <a:pt x="72" y="314"/>
                    <a:pt x="72" y="375"/>
                  </a:cubicBezTo>
                  <a:cubicBezTo>
                    <a:pt x="72" y="377"/>
                    <a:pt x="73" y="379"/>
                    <a:pt x="73" y="382"/>
                  </a:cubicBezTo>
                  <a:cubicBezTo>
                    <a:pt x="93" y="382"/>
                    <a:pt x="112" y="382"/>
                    <a:pt x="132" y="382"/>
                  </a:cubicBezTo>
                  <a:cubicBezTo>
                    <a:pt x="132" y="379"/>
                    <a:pt x="132" y="377"/>
                    <a:pt x="132" y="374"/>
                  </a:cubicBezTo>
                  <a:cubicBezTo>
                    <a:pt x="132" y="330"/>
                    <a:pt x="132" y="285"/>
                    <a:pt x="132" y="241"/>
                  </a:cubicBezTo>
                  <a:cubicBezTo>
                    <a:pt x="132" y="226"/>
                    <a:pt x="142" y="216"/>
                    <a:pt x="156" y="216"/>
                  </a:cubicBezTo>
                  <a:cubicBezTo>
                    <a:pt x="188" y="216"/>
                    <a:pt x="219" y="216"/>
                    <a:pt x="251" y="216"/>
                  </a:cubicBezTo>
                  <a:cubicBezTo>
                    <a:pt x="263" y="216"/>
                    <a:pt x="272" y="224"/>
                    <a:pt x="274" y="236"/>
                  </a:cubicBezTo>
                  <a:cubicBezTo>
                    <a:pt x="275" y="239"/>
                    <a:pt x="275" y="242"/>
                    <a:pt x="275" y="246"/>
                  </a:cubicBezTo>
                  <a:cubicBezTo>
                    <a:pt x="275" y="288"/>
                    <a:pt x="275" y="331"/>
                    <a:pt x="275" y="374"/>
                  </a:cubicBezTo>
                  <a:cubicBezTo>
                    <a:pt x="275" y="377"/>
                    <a:pt x="275" y="379"/>
                    <a:pt x="275" y="382"/>
                  </a:cubicBezTo>
                  <a:cubicBezTo>
                    <a:pt x="295" y="382"/>
                    <a:pt x="314" y="382"/>
                    <a:pt x="334" y="382"/>
                  </a:cubicBezTo>
                  <a:close/>
                  <a:moveTo>
                    <a:pt x="250" y="299"/>
                  </a:moveTo>
                  <a:cubicBezTo>
                    <a:pt x="250" y="279"/>
                    <a:pt x="250" y="260"/>
                    <a:pt x="250" y="241"/>
                  </a:cubicBezTo>
                  <a:cubicBezTo>
                    <a:pt x="218" y="241"/>
                    <a:pt x="187" y="241"/>
                    <a:pt x="156" y="241"/>
                  </a:cubicBezTo>
                  <a:cubicBezTo>
                    <a:pt x="156" y="288"/>
                    <a:pt x="156" y="335"/>
                    <a:pt x="156" y="382"/>
                  </a:cubicBezTo>
                  <a:cubicBezTo>
                    <a:pt x="187" y="382"/>
                    <a:pt x="219" y="382"/>
                    <a:pt x="250" y="382"/>
                  </a:cubicBezTo>
                  <a:cubicBezTo>
                    <a:pt x="250" y="362"/>
                    <a:pt x="250" y="343"/>
                    <a:pt x="250" y="324"/>
                  </a:cubicBezTo>
                  <a:cubicBezTo>
                    <a:pt x="232" y="322"/>
                    <a:pt x="226" y="320"/>
                    <a:pt x="227" y="312"/>
                  </a:cubicBezTo>
                  <a:cubicBezTo>
                    <a:pt x="228" y="297"/>
                    <a:pt x="240" y="300"/>
                    <a:pt x="250" y="299"/>
                  </a:cubicBezTo>
                  <a:close/>
                  <a:moveTo>
                    <a:pt x="381" y="192"/>
                  </a:moveTo>
                  <a:cubicBezTo>
                    <a:pt x="381" y="183"/>
                    <a:pt x="381" y="176"/>
                    <a:pt x="381" y="169"/>
                  </a:cubicBezTo>
                  <a:cubicBezTo>
                    <a:pt x="382" y="164"/>
                    <a:pt x="380" y="161"/>
                    <a:pt x="376" y="159"/>
                  </a:cubicBezTo>
                  <a:cubicBezTo>
                    <a:pt x="336" y="129"/>
                    <a:pt x="296" y="98"/>
                    <a:pt x="255" y="68"/>
                  </a:cubicBezTo>
                  <a:cubicBezTo>
                    <a:pt x="238" y="55"/>
                    <a:pt x="221" y="42"/>
                    <a:pt x="203" y="29"/>
                  </a:cubicBezTo>
                  <a:cubicBezTo>
                    <a:pt x="203" y="30"/>
                    <a:pt x="202" y="30"/>
                    <a:pt x="202" y="30"/>
                  </a:cubicBezTo>
                  <a:cubicBezTo>
                    <a:pt x="144" y="73"/>
                    <a:pt x="86" y="117"/>
                    <a:pt x="28" y="160"/>
                  </a:cubicBezTo>
                  <a:cubicBezTo>
                    <a:pt x="27" y="161"/>
                    <a:pt x="25" y="163"/>
                    <a:pt x="25" y="164"/>
                  </a:cubicBezTo>
                  <a:cubicBezTo>
                    <a:pt x="25" y="173"/>
                    <a:pt x="25" y="182"/>
                    <a:pt x="25" y="192"/>
                  </a:cubicBezTo>
                  <a:cubicBezTo>
                    <a:pt x="28" y="189"/>
                    <a:pt x="31" y="188"/>
                    <a:pt x="33" y="186"/>
                  </a:cubicBezTo>
                  <a:cubicBezTo>
                    <a:pt x="86" y="146"/>
                    <a:pt x="139" y="106"/>
                    <a:pt x="193" y="66"/>
                  </a:cubicBezTo>
                  <a:cubicBezTo>
                    <a:pt x="202" y="59"/>
                    <a:pt x="205" y="60"/>
                    <a:pt x="214" y="66"/>
                  </a:cubicBezTo>
                  <a:cubicBezTo>
                    <a:pt x="255" y="97"/>
                    <a:pt x="296" y="128"/>
                    <a:pt x="337" y="159"/>
                  </a:cubicBezTo>
                  <a:cubicBezTo>
                    <a:pt x="351" y="169"/>
                    <a:pt x="366" y="180"/>
                    <a:pt x="381" y="192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998788" y="1066800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19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1" y="24"/>
                    <a:pt x="8" y="23"/>
                  </a:cubicBezTo>
                  <a:cubicBezTo>
                    <a:pt x="3" y="21"/>
                    <a:pt x="0" y="17"/>
                    <a:pt x="1" y="11"/>
                  </a:cubicBezTo>
                  <a:cubicBezTo>
                    <a:pt x="1" y="6"/>
                    <a:pt x="4" y="2"/>
                    <a:pt x="10" y="1"/>
                  </a:cubicBezTo>
                  <a:cubicBezTo>
                    <a:pt x="13" y="0"/>
                    <a:pt x="15" y="0"/>
                    <a:pt x="18" y="0"/>
                  </a:cubicBezTo>
                  <a:cubicBezTo>
                    <a:pt x="86" y="0"/>
                    <a:pt x="154" y="0"/>
                    <a:pt x="222" y="0"/>
                  </a:cubicBezTo>
                  <a:cubicBezTo>
                    <a:pt x="224" y="0"/>
                    <a:pt x="226" y="0"/>
                    <a:pt x="229" y="1"/>
                  </a:cubicBezTo>
                  <a:cubicBezTo>
                    <a:pt x="235" y="2"/>
                    <a:pt x="239" y="6"/>
                    <a:pt x="239" y="13"/>
                  </a:cubicBezTo>
                  <a:cubicBezTo>
                    <a:pt x="239" y="19"/>
                    <a:pt x="235" y="23"/>
                    <a:pt x="228" y="24"/>
                  </a:cubicBezTo>
                  <a:cubicBezTo>
                    <a:pt x="226" y="25"/>
                    <a:pt x="224" y="25"/>
                    <a:pt x="222" y="25"/>
                  </a:cubicBezTo>
                  <a:cubicBezTo>
                    <a:pt x="188" y="25"/>
                    <a:pt x="154" y="25"/>
                    <a:pt x="119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2998788" y="123825"/>
              <a:ext cx="441325" cy="46038"/>
            </a:xfrm>
            <a:custGeom>
              <a:avLst/>
              <a:gdLst/>
              <a:ahLst/>
              <a:cxnLst/>
              <a:rect l="l" t="t" r="r" b="b"/>
              <a:pathLst>
                <a:path w="239" h="25" extrusionOk="0">
                  <a:moveTo>
                    <a:pt x="120" y="25"/>
                  </a:moveTo>
                  <a:cubicBezTo>
                    <a:pt x="85" y="25"/>
                    <a:pt x="51" y="25"/>
                    <a:pt x="17" y="25"/>
                  </a:cubicBezTo>
                  <a:cubicBezTo>
                    <a:pt x="14" y="25"/>
                    <a:pt x="10" y="24"/>
                    <a:pt x="7" y="23"/>
                  </a:cubicBezTo>
                  <a:cubicBezTo>
                    <a:pt x="2" y="21"/>
                    <a:pt x="0" y="16"/>
                    <a:pt x="1" y="11"/>
                  </a:cubicBezTo>
                  <a:cubicBezTo>
                    <a:pt x="2" y="6"/>
                    <a:pt x="5" y="2"/>
                    <a:pt x="10" y="1"/>
                  </a:cubicBezTo>
                  <a:cubicBezTo>
                    <a:pt x="13" y="0"/>
                    <a:pt x="16" y="0"/>
                    <a:pt x="18" y="0"/>
                  </a:cubicBezTo>
                  <a:cubicBezTo>
                    <a:pt x="86" y="0"/>
                    <a:pt x="154" y="0"/>
                    <a:pt x="221" y="0"/>
                  </a:cubicBezTo>
                  <a:cubicBezTo>
                    <a:pt x="233" y="0"/>
                    <a:pt x="239" y="4"/>
                    <a:pt x="239" y="12"/>
                  </a:cubicBezTo>
                  <a:cubicBezTo>
                    <a:pt x="239" y="21"/>
                    <a:pt x="233" y="25"/>
                    <a:pt x="221" y="25"/>
                  </a:cubicBezTo>
                  <a:cubicBezTo>
                    <a:pt x="187" y="25"/>
                    <a:pt x="154" y="25"/>
                    <a:pt x="120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3305176" y="1155700"/>
              <a:ext cx="398463" cy="44450"/>
            </a:xfrm>
            <a:custGeom>
              <a:avLst/>
              <a:gdLst/>
              <a:ahLst/>
              <a:cxnLst/>
              <a:rect l="l" t="t" r="r" b="b"/>
              <a:pathLst>
                <a:path w="216" h="24" extrusionOk="0">
                  <a:moveTo>
                    <a:pt x="108" y="24"/>
                  </a:moveTo>
                  <a:cubicBezTo>
                    <a:pt x="77" y="24"/>
                    <a:pt x="46" y="24"/>
                    <a:pt x="16" y="24"/>
                  </a:cubicBezTo>
                  <a:cubicBezTo>
                    <a:pt x="8" y="24"/>
                    <a:pt x="3" y="20"/>
                    <a:pt x="1" y="14"/>
                  </a:cubicBezTo>
                  <a:cubicBezTo>
                    <a:pt x="0" y="8"/>
                    <a:pt x="4" y="2"/>
                    <a:pt x="11" y="0"/>
                  </a:cubicBezTo>
                  <a:cubicBezTo>
                    <a:pt x="14" y="0"/>
                    <a:pt x="17" y="0"/>
                    <a:pt x="19" y="0"/>
                  </a:cubicBezTo>
                  <a:cubicBezTo>
                    <a:pt x="79" y="0"/>
                    <a:pt x="138" y="0"/>
                    <a:pt x="198" y="0"/>
                  </a:cubicBezTo>
                  <a:cubicBezTo>
                    <a:pt x="200" y="0"/>
                    <a:pt x="202" y="0"/>
                    <a:pt x="203" y="0"/>
                  </a:cubicBezTo>
                  <a:cubicBezTo>
                    <a:pt x="211" y="1"/>
                    <a:pt x="216" y="6"/>
                    <a:pt x="216" y="12"/>
                  </a:cubicBezTo>
                  <a:cubicBezTo>
                    <a:pt x="216" y="19"/>
                    <a:pt x="210" y="24"/>
                    <a:pt x="203" y="24"/>
                  </a:cubicBezTo>
                  <a:cubicBezTo>
                    <a:pt x="181" y="24"/>
                    <a:pt x="159" y="24"/>
                    <a:pt x="137" y="24"/>
                  </a:cubicBezTo>
                  <a:cubicBezTo>
                    <a:pt x="127" y="24"/>
                    <a:pt x="118" y="24"/>
                    <a:pt x="108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2997201" y="212725"/>
              <a:ext cx="334963" cy="42863"/>
            </a:xfrm>
            <a:custGeom>
              <a:avLst/>
              <a:gdLst/>
              <a:ahLst/>
              <a:cxnLst/>
              <a:rect l="l" t="t" r="r" b="b"/>
              <a:pathLst>
                <a:path w="181" h="24" extrusionOk="0">
                  <a:moveTo>
                    <a:pt x="91" y="24"/>
                  </a:moveTo>
                  <a:cubicBezTo>
                    <a:pt x="66" y="24"/>
                    <a:pt x="41" y="24"/>
                    <a:pt x="15" y="24"/>
                  </a:cubicBezTo>
                  <a:cubicBezTo>
                    <a:pt x="6" y="24"/>
                    <a:pt x="0" y="17"/>
                    <a:pt x="2" y="9"/>
                  </a:cubicBezTo>
                  <a:cubicBezTo>
                    <a:pt x="4" y="2"/>
                    <a:pt x="9" y="0"/>
                    <a:pt x="16" y="0"/>
                  </a:cubicBezTo>
                  <a:cubicBezTo>
                    <a:pt x="32" y="0"/>
                    <a:pt x="49" y="0"/>
                    <a:pt x="66" y="0"/>
                  </a:cubicBezTo>
                  <a:cubicBezTo>
                    <a:pt x="99" y="0"/>
                    <a:pt x="131" y="0"/>
                    <a:pt x="163" y="0"/>
                  </a:cubicBezTo>
                  <a:cubicBezTo>
                    <a:pt x="166" y="0"/>
                    <a:pt x="169" y="0"/>
                    <a:pt x="172" y="1"/>
                  </a:cubicBezTo>
                  <a:cubicBezTo>
                    <a:pt x="177" y="2"/>
                    <a:pt x="181" y="8"/>
                    <a:pt x="181" y="13"/>
                  </a:cubicBezTo>
                  <a:cubicBezTo>
                    <a:pt x="180" y="20"/>
                    <a:pt x="175" y="24"/>
                    <a:pt x="167" y="24"/>
                  </a:cubicBezTo>
                  <a:cubicBezTo>
                    <a:pt x="146" y="24"/>
                    <a:pt x="125" y="24"/>
                    <a:pt x="104" y="24"/>
                  </a:cubicBezTo>
                  <a:cubicBezTo>
                    <a:pt x="100" y="24"/>
                    <a:pt x="96" y="24"/>
                    <a:pt x="9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3001963" y="1155700"/>
              <a:ext cx="263525" cy="44450"/>
            </a:xfrm>
            <a:custGeom>
              <a:avLst/>
              <a:gdLst/>
              <a:ahLst/>
              <a:cxnLst/>
              <a:rect l="l" t="t" r="r" b="b"/>
              <a:pathLst>
                <a:path w="143" h="24" extrusionOk="0">
                  <a:moveTo>
                    <a:pt x="71" y="24"/>
                  </a:moveTo>
                  <a:cubicBezTo>
                    <a:pt x="52" y="24"/>
                    <a:pt x="33" y="24"/>
                    <a:pt x="14" y="24"/>
                  </a:cubicBezTo>
                  <a:cubicBezTo>
                    <a:pt x="5" y="24"/>
                    <a:pt x="0" y="20"/>
                    <a:pt x="0" y="12"/>
                  </a:cubicBezTo>
                  <a:cubicBezTo>
                    <a:pt x="0" y="5"/>
                    <a:pt x="5" y="0"/>
                    <a:pt x="14" y="0"/>
                  </a:cubicBezTo>
                  <a:cubicBezTo>
                    <a:pt x="52" y="0"/>
                    <a:pt x="90" y="0"/>
                    <a:pt x="129" y="0"/>
                  </a:cubicBezTo>
                  <a:cubicBezTo>
                    <a:pt x="138" y="0"/>
                    <a:pt x="143" y="5"/>
                    <a:pt x="143" y="12"/>
                  </a:cubicBezTo>
                  <a:cubicBezTo>
                    <a:pt x="143" y="20"/>
                    <a:pt x="137" y="24"/>
                    <a:pt x="129" y="24"/>
                  </a:cubicBezTo>
                  <a:cubicBezTo>
                    <a:pt x="110" y="24"/>
                    <a:pt x="90" y="24"/>
                    <a:pt x="71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3482976" y="1066800"/>
              <a:ext cx="198438" cy="46038"/>
            </a:xfrm>
            <a:custGeom>
              <a:avLst/>
              <a:gdLst/>
              <a:ahLst/>
              <a:cxnLst/>
              <a:rect l="l" t="t" r="r" b="b"/>
              <a:pathLst>
                <a:path w="108" h="25" extrusionOk="0">
                  <a:moveTo>
                    <a:pt x="54" y="25"/>
                  </a:moveTo>
                  <a:cubicBezTo>
                    <a:pt x="41" y="25"/>
                    <a:pt x="28" y="25"/>
                    <a:pt x="16" y="25"/>
                  </a:cubicBezTo>
                  <a:cubicBezTo>
                    <a:pt x="6" y="25"/>
                    <a:pt x="1" y="20"/>
                    <a:pt x="0" y="13"/>
                  </a:cubicBezTo>
                  <a:cubicBezTo>
                    <a:pt x="0" y="5"/>
                    <a:pt x="6" y="0"/>
                    <a:pt x="16" y="0"/>
                  </a:cubicBezTo>
                  <a:cubicBezTo>
                    <a:pt x="41" y="0"/>
                    <a:pt x="67" y="0"/>
                    <a:pt x="93" y="0"/>
                  </a:cubicBezTo>
                  <a:cubicBezTo>
                    <a:pt x="103" y="0"/>
                    <a:pt x="108" y="5"/>
                    <a:pt x="108" y="13"/>
                  </a:cubicBezTo>
                  <a:cubicBezTo>
                    <a:pt x="107" y="20"/>
                    <a:pt x="102" y="25"/>
                    <a:pt x="93" y="25"/>
                  </a:cubicBezTo>
                  <a:cubicBezTo>
                    <a:pt x="80" y="25"/>
                    <a:pt x="67" y="25"/>
                    <a:pt x="54" y="25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3001963" y="300038"/>
              <a:ext cx="196850" cy="44450"/>
            </a:xfrm>
            <a:custGeom>
              <a:avLst/>
              <a:gdLst/>
              <a:ahLst/>
              <a:cxnLst/>
              <a:rect l="l" t="t" r="r" b="b"/>
              <a:pathLst>
                <a:path w="107" h="24" extrusionOk="0">
                  <a:moveTo>
                    <a:pt x="53" y="24"/>
                  </a:moveTo>
                  <a:cubicBezTo>
                    <a:pt x="40" y="24"/>
                    <a:pt x="27" y="24"/>
                    <a:pt x="13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40" y="0"/>
                    <a:pt x="67" y="0"/>
                    <a:pt x="94" y="0"/>
                  </a:cubicBezTo>
                  <a:cubicBezTo>
                    <a:pt x="102" y="0"/>
                    <a:pt x="107" y="5"/>
                    <a:pt x="107" y="12"/>
                  </a:cubicBezTo>
                  <a:cubicBezTo>
                    <a:pt x="107" y="19"/>
                    <a:pt x="102" y="24"/>
                    <a:pt x="94" y="24"/>
                  </a:cubicBezTo>
                  <a:cubicBezTo>
                    <a:pt x="80" y="24"/>
                    <a:pt x="67" y="24"/>
                    <a:pt x="53" y="24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3810001" y="884238"/>
              <a:ext cx="312738" cy="269875"/>
            </a:xfrm>
            <a:custGeom>
              <a:avLst/>
              <a:gdLst/>
              <a:ahLst/>
              <a:cxnLst/>
              <a:rect l="l" t="t" r="r" b="b"/>
              <a:pathLst>
                <a:path w="170" h="146" extrusionOk="0">
                  <a:moveTo>
                    <a:pt x="60" y="115"/>
                  </a:moveTo>
                  <a:cubicBezTo>
                    <a:pt x="89" y="79"/>
                    <a:pt x="117" y="44"/>
                    <a:pt x="145" y="8"/>
                  </a:cubicBezTo>
                  <a:cubicBezTo>
                    <a:pt x="148" y="5"/>
                    <a:pt x="151" y="3"/>
                    <a:pt x="155" y="1"/>
                  </a:cubicBezTo>
                  <a:cubicBezTo>
                    <a:pt x="160" y="0"/>
                    <a:pt x="164" y="2"/>
                    <a:pt x="167" y="7"/>
                  </a:cubicBezTo>
                  <a:cubicBezTo>
                    <a:pt x="170" y="12"/>
                    <a:pt x="169" y="17"/>
                    <a:pt x="166" y="22"/>
                  </a:cubicBezTo>
                  <a:cubicBezTo>
                    <a:pt x="155" y="35"/>
                    <a:pt x="144" y="48"/>
                    <a:pt x="133" y="62"/>
                  </a:cubicBezTo>
                  <a:cubicBezTo>
                    <a:pt x="113" y="87"/>
                    <a:pt x="93" y="112"/>
                    <a:pt x="73" y="137"/>
                  </a:cubicBezTo>
                  <a:cubicBezTo>
                    <a:pt x="66" y="146"/>
                    <a:pt x="61" y="146"/>
                    <a:pt x="52" y="140"/>
                  </a:cubicBezTo>
                  <a:cubicBezTo>
                    <a:pt x="38" y="129"/>
                    <a:pt x="23" y="118"/>
                    <a:pt x="9" y="108"/>
                  </a:cubicBezTo>
                  <a:cubicBezTo>
                    <a:pt x="1" y="102"/>
                    <a:pt x="0" y="95"/>
                    <a:pt x="5" y="89"/>
                  </a:cubicBezTo>
                  <a:cubicBezTo>
                    <a:pt x="9" y="83"/>
                    <a:pt x="16" y="83"/>
                    <a:pt x="24" y="88"/>
                  </a:cubicBezTo>
                  <a:cubicBezTo>
                    <a:pt x="36" y="97"/>
                    <a:pt x="47" y="106"/>
                    <a:pt x="60" y="115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7" name="Google Shape;467;p28"/>
          <p:cNvSpPr/>
          <p:nvPr/>
        </p:nvSpPr>
        <p:spPr>
          <a:xfrm>
            <a:off x="294764" y="800137"/>
            <a:ext cx="2289001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8"/>
          <p:cNvSpPr txBox="1"/>
          <p:nvPr/>
        </p:nvSpPr>
        <p:spPr>
          <a:xfrm>
            <a:off x="492766" y="87120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9" name="Google Shape;469;p2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70" name="Google Shape;470;p2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9"/>
          <p:cNvSpPr/>
          <p:nvPr/>
        </p:nvSpPr>
        <p:spPr>
          <a:xfrm>
            <a:off x="452536" y="46874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9" name="Google Shape;479;p29"/>
          <p:cNvGrpSpPr/>
          <p:nvPr/>
        </p:nvGrpSpPr>
        <p:grpSpPr>
          <a:xfrm>
            <a:off x="6348343" y="474133"/>
            <a:ext cx="2619623" cy="4339986"/>
            <a:chOff x="191008" y="451751"/>
            <a:chExt cx="2631370" cy="4359447"/>
          </a:xfrm>
        </p:grpSpPr>
        <p:pic>
          <p:nvPicPr>
            <p:cNvPr id="480" name="Google Shape;48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68422" y="821492"/>
              <a:ext cx="1868427" cy="362677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81" name="Google Shape;481;p29"/>
            <p:cNvGrpSpPr/>
            <p:nvPr/>
          </p:nvGrpSpPr>
          <p:grpSpPr>
            <a:xfrm>
              <a:off x="191008" y="451751"/>
              <a:ext cx="1180245" cy="1159328"/>
              <a:chOff x="395536" y="195486"/>
              <a:chExt cx="1687116" cy="1656184"/>
            </a:xfrm>
          </p:grpSpPr>
          <p:sp>
            <p:nvSpPr>
              <p:cNvPr id="482" name="Google Shape;482;p29"/>
              <p:cNvSpPr/>
              <p:nvPr/>
            </p:nvSpPr>
            <p:spPr>
              <a:xfrm>
                <a:off x="395536" y="195486"/>
                <a:ext cx="1656184" cy="1656184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395537" y="195486"/>
                <a:ext cx="1687115" cy="522639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E748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4" name="Google Shape;484;p29"/>
            <p:cNvGrpSpPr/>
            <p:nvPr/>
          </p:nvGrpSpPr>
          <p:grpSpPr>
            <a:xfrm>
              <a:off x="1642133" y="3651870"/>
              <a:ext cx="1180245" cy="1159328"/>
              <a:chOff x="1547664" y="3452978"/>
              <a:chExt cx="1260582" cy="1237470"/>
            </a:xfrm>
          </p:grpSpPr>
          <p:sp>
            <p:nvSpPr>
              <p:cNvPr id="485" name="Google Shape;485;p29"/>
              <p:cNvSpPr/>
              <p:nvPr/>
            </p:nvSpPr>
            <p:spPr>
              <a:xfrm rot="10800000">
                <a:off x="1570776" y="3452978"/>
                <a:ext cx="1237470" cy="1237470"/>
              </a:xfrm>
              <a:custGeom>
                <a:avLst/>
                <a:gdLst/>
                <a:ahLst/>
                <a:cxnLst/>
                <a:rect l="l" t="t" r="r" b="b"/>
                <a:pathLst>
                  <a:path w="1656184" h="1656184" extrusionOk="0">
                    <a:moveTo>
                      <a:pt x="366594" y="0"/>
                    </a:moveTo>
                    <a:lnTo>
                      <a:pt x="1656184" y="0"/>
                    </a:lnTo>
                    <a:lnTo>
                      <a:pt x="1656184" y="522639"/>
                    </a:lnTo>
                    <a:lnTo>
                      <a:pt x="549879" y="522639"/>
                    </a:lnTo>
                    <a:lnTo>
                      <a:pt x="549879" y="1656184"/>
                    </a:lnTo>
                    <a:lnTo>
                      <a:pt x="0" y="1656184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>
                  <a:alpha val="73725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 rot="10800000">
                <a:off x="1547664" y="4299942"/>
                <a:ext cx="1260581" cy="390506"/>
              </a:xfrm>
              <a:custGeom>
                <a:avLst/>
                <a:gdLst/>
                <a:ahLst/>
                <a:cxnLst/>
                <a:rect l="l" t="t" r="r" b="b"/>
                <a:pathLst>
                  <a:path w="1687115" h="522639" extrusionOk="0">
                    <a:moveTo>
                      <a:pt x="366594" y="0"/>
                    </a:moveTo>
                    <a:lnTo>
                      <a:pt x="1687115" y="0"/>
                    </a:lnTo>
                    <a:lnTo>
                      <a:pt x="1687115" y="522639"/>
                    </a:lnTo>
                    <a:lnTo>
                      <a:pt x="549879" y="522639"/>
                    </a:lnTo>
                    <a:lnTo>
                      <a:pt x="0" y="522639"/>
                    </a:lnTo>
                    <a:lnTo>
                      <a:pt x="0" y="348433"/>
                    </a:lnTo>
                    <a:cubicBezTo>
                      <a:pt x="0" y="155999"/>
                      <a:pt x="164130" y="0"/>
                      <a:pt x="366594" y="0"/>
                    </a:cubicBezTo>
                    <a:close/>
                  </a:path>
                </a:pathLst>
              </a:custGeom>
              <a:solidFill>
                <a:srgbClr val="CD96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7" name="Google Shape;487;p29"/>
          <p:cNvSpPr/>
          <p:nvPr/>
        </p:nvSpPr>
        <p:spPr>
          <a:xfrm rot="10800000" flipH="1">
            <a:off x="259171" y="2372941"/>
            <a:ext cx="3195207" cy="1932645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9"/>
          <p:cNvSpPr/>
          <p:nvPr/>
        </p:nvSpPr>
        <p:spPr>
          <a:xfrm>
            <a:off x="260491" y="1210207"/>
            <a:ext cx="3195207" cy="7920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412209" y="1426230"/>
            <a:ext cx="3043490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ЦЕНТРЫ ГОСУСЛУГ </a:t>
            </a:r>
            <a:b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ПРОИЗВОДЯТ НАЧИСЛЕНИЯ 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9"/>
          <p:cNvSpPr/>
          <p:nvPr/>
        </p:nvSpPr>
        <p:spPr>
          <a:xfrm>
            <a:off x="3310717" y="1269899"/>
            <a:ext cx="2600928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ru" sz="4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&gt;4,4 </a:t>
            </a:r>
            <a:r>
              <a:rPr lang="ru"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млн</a:t>
            </a:r>
            <a:endParaRPr sz="28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9"/>
          <p:cNvSpPr/>
          <p:nvPr/>
        </p:nvSpPr>
        <p:spPr>
          <a:xfrm>
            <a:off x="3941277" y="1562551"/>
            <a:ext cx="1703784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" sz="1400" b="1" i="0" u="none" strike="noStrike" cap="none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лицевых счетов</a:t>
            </a:r>
            <a:endParaRPr sz="1400" b="1" i="0" u="none" strike="noStrike" cap="none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9"/>
          <p:cNvSpPr/>
          <p:nvPr/>
        </p:nvSpPr>
        <p:spPr>
          <a:xfrm>
            <a:off x="340344" y="2492355"/>
            <a:ext cx="2948831" cy="179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С 28 МАРТА 2022 г.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при расчете начислений через центры госуслуг граждане могут получать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личном кабинете на портале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справку о наличии/отсутствии задолженности/переплаты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за жилищно-коммунальные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иные услуги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9"/>
          <p:cNvSpPr/>
          <p:nvPr/>
        </p:nvSpPr>
        <p:spPr>
          <a:xfrm>
            <a:off x="3559640" y="2492355"/>
            <a:ext cx="3059169" cy="1740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Ранее при получении информации 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 задолженности в центрах госуслуг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«Мои Документы» официальные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сведения о переплате  не предоставлялись (переплата просто учитывалась в едином платежном документе). Жители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по-прежнему могут выбрать — </a:t>
            </a:r>
            <a:b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получить справку </a:t>
            </a: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 центрах госуслуг </a:t>
            </a:r>
            <a:b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1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или онлайн  на портале</a:t>
            </a:r>
            <a:r>
              <a:rPr lang="ru" sz="11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1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mos.ru.</a:t>
            </a:r>
            <a:endParaRPr sz="1100" b="1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9"/>
          <p:cNvSpPr/>
          <p:nvPr/>
        </p:nvSpPr>
        <p:spPr>
          <a:xfrm>
            <a:off x="260492" y="263600"/>
            <a:ext cx="496609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РАБОТА С УПРАВЛЯЮЩИМИ КОМПАНИЯМИ </a:t>
            </a:r>
            <a:b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ПОСТАВЩИКАМИ УСЛУГ В СФЕРЕ ЖКХ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5" name="Google Shape;495;p29"/>
          <p:cNvCxnSpPr/>
          <p:nvPr/>
        </p:nvCxnSpPr>
        <p:spPr>
          <a:xfrm>
            <a:off x="259171" y="837505"/>
            <a:ext cx="5992616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6" name="Google Shape;496;p29"/>
          <p:cNvCxnSpPr/>
          <p:nvPr/>
        </p:nvCxnSpPr>
        <p:spPr>
          <a:xfrm>
            <a:off x="1625600" y="4830502"/>
            <a:ext cx="6109547" cy="0"/>
          </a:xfrm>
          <a:prstGeom prst="straightConnector1">
            <a:avLst/>
          </a:prstGeom>
          <a:noFill/>
          <a:ln w="12700" cap="flat" cmpd="sng">
            <a:solidFill>
              <a:srgbClr val="E74825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497" name="Google Shape;497;p2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1519</Words>
  <Application>Microsoft Office PowerPoint</Application>
  <PresentationFormat>Экран (16:9)</PresentationFormat>
  <Paragraphs>366</Paragraphs>
  <Slides>26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Баймачева Анастасия Сергеевна</dc:creator>
  <cp:lastModifiedBy>Баймачева Анастасия Сергеевна</cp:lastModifiedBy>
  <cp:revision>15</cp:revision>
  <dcterms:modified xsi:type="dcterms:W3CDTF">2024-03-15T14:53:50Z</dcterms:modified>
</cp:coreProperties>
</file>